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252" r:id="rId6"/>
    <p:sldId id="1913" r:id="rId7"/>
    <p:sldId id="1699" r:id="rId8"/>
    <p:sldId id="2253" r:id="rId9"/>
    <p:sldId id="1597" r:id="rId10"/>
    <p:sldId id="2254" r:id="rId11"/>
    <p:sldId id="2255" r:id="rId12"/>
    <p:sldId id="2256" r:id="rId13"/>
    <p:sldId id="2258" r:id="rId14"/>
    <p:sldId id="2260" r:id="rId15"/>
    <p:sldId id="2261" r:id="rId16"/>
    <p:sldId id="2270" r:id="rId17"/>
    <p:sldId id="1571" r:id="rId18"/>
    <p:sldId id="2264" r:id="rId19"/>
    <p:sldId id="2265" r:id="rId20"/>
    <p:sldId id="2266" r:id="rId21"/>
    <p:sldId id="2267" r:id="rId22"/>
    <p:sldId id="2268" r:id="rId23"/>
    <p:sldId id="2269" r:id="rId24"/>
    <p:sldId id="2272" r:id="rId25"/>
    <p:sldId id="2257" r:id="rId26"/>
    <p:sldId id="2273" r:id="rId27"/>
    <p:sldId id="227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689"/>
    <a:srgbClr val="3076BC"/>
    <a:srgbClr val="163555"/>
    <a:srgbClr val="262626"/>
    <a:srgbClr val="4472C4"/>
    <a:srgbClr val="F2F2F2"/>
    <a:srgbClr val="054F8C"/>
    <a:srgbClr val="1C4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78501" autoAdjust="0"/>
  </p:normalViewPr>
  <p:slideViewPr>
    <p:cSldViewPr snapToGrid="0">
      <p:cViewPr varScale="1">
        <p:scale>
          <a:sx n="84" d="100"/>
          <a:sy n="84" d="100"/>
        </p:scale>
        <p:origin x="6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FACD5-65C5-4D2F-8205-8027D715229F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03E5C-8DD5-4C89-AC30-FB42E9D47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32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7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82" b="0" i="0" kern="1200" dirty="0">
              <a:solidFill>
                <a:schemeClr val="tx1"/>
              </a:solidFill>
              <a:effectLst/>
              <a:latin typeface="Segoe UI Light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22AD0-0B7F-488E-9964-D0921E2F5B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144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3EF4D2-68E2-435F-819B-A8051FCA73E5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44991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70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9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0859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2 critical pieces</a:t>
            </a:r>
          </a:p>
          <a:p>
            <a:r>
              <a:rPr lang="en-AU" dirty="0"/>
              <a:t>Manifest = xml to describe the </a:t>
            </a:r>
            <a:r>
              <a:rPr lang="en-AU" dirty="0" err="1"/>
              <a:t>addin</a:t>
            </a:r>
            <a:r>
              <a:rPr lang="en-AU" dirty="0"/>
              <a:t> (title, description, where/when the add-in will show itself)</a:t>
            </a:r>
          </a:p>
          <a:p>
            <a:r>
              <a:rPr lang="en-AU" dirty="0"/>
              <a:t>e.g. Hello World. Office App can </a:t>
            </a:r>
            <a:r>
              <a:rPr lang="en-AU" dirty="0" err="1"/>
              <a:t>startup</a:t>
            </a:r>
            <a:r>
              <a:rPr lang="en-AU" dirty="0"/>
              <a:t> and show add-in buttons without executing any add-in code</a:t>
            </a:r>
          </a:p>
          <a:p>
            <a:r>
              <a:rPr lang="en-AU" dirty="0"/>
              <a:t>HTML Page = Manifest points to this and this is what gets loaded into the “frame” in the Office app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846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5439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27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3809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7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69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5E274-BF43-4211-8DCF-78FA0E9C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/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896386">
              <a:spcBef>
                <a:spcPts val="1765"/>
              </a:spcBef>
              <a:buFont typeface="Arial" panose="020B0604020202020204" pitchFamily="34" charset="0"/>
              <a:buNone/>
            </a:pPr>
            <a:endParaRPr lang="en-US" sz="9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Slide Number Placeholder 3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BDD93-24FC-4AED-AA78-DB88DAE56F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4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Away from a personal preference of tech mix to consistent set of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Get pipeline up and running super 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Versions of products that work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Complexity of tools abstracted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Better support and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No ongoing lock-in to the CLIs (“ejecting”)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Helps minimise analysis paralysis</a:t>
            </a:r>
          </a:p>
          <a:p>
            <a:endParaRPr lang="en-AU" dirty="0"/>
          </a:p>
          <a:p>
            <a:r>
              <a:rPr lang="en-AU" dirty="0"/>
              <a:t>Answer - Use a front end framework with a CLI. Angular CLI or create-react-app</a:t>
            </a:r>
          </a:p>
          <a:p>
            <a:endParaRPr lang="en-AU" dirty="0"/>
          </a:p>
          <a:p>
            <a:r>
              <a:rPr lang="en-AU" dirty="0"/>
              <a:t>React (Facebook), Angular (Google), Vue CLI</a:t>
            </a:r>
          </a:p>
          <a:p>
            <a:endParaRPr lang="en-AU" dirty="0"/>
          </a:p>
          <a:p>
            <a:r>
              <a:rPr lang="en-AU" dirty="0"/>
              <a:t>Lots of common tools (e.g. </a:t>
            </a:r>
            <a:r>
              <a:rPr lang="en-AU" dirty="0" err="1"/>
              <a:t>WebPack</a:t>
            </a:r>
            <a:r>
              <a:rPr lang="en-AU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09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47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11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For exploring the Office.js functionality in real time without needing to code up your own add-in.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86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Microsoft Build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8B56EA-E28F-4F92-9F16-7A6F2501B303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8/16/2018 6:55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7E26E-6F4C-435E-8D64-5FD5EE87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3552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03E5C-8DD5-4C89-AC30-FB42E9D4790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03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26521C-D9A5-44F2-9729-31AEB308F9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000" y="-793023"/>
            <a:ext cx="9719999" cy="6067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2030F1-4E27-460F-AAAD-BDB0E0222A0C}"/>
              </a:ext>
            </a:extLst>
          </p:cNvPr>
          <p:cNvSpPr/>
          <p:nvPr userDrawn="1"/>
        </p:nvSpPr>
        <p:spPr>
          <a:xfrm>
            <a:off x="1776000" y="0"/>
            <a:ext cx="10416000" cy="6858000"/>
          </a:xfrm>
          <a:prstGeom prst="rect">
            <a:avLst/>
          </a:prstGeom>
          <a:solidFill>
            <a:srgbClr val="23568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7CB415-2AFB-46BC-936A-BB0B40187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599000"/>
            <a:ext cx="9144000" cy="1352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F2F2F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3FA6B4-DCEC-4A8C-ACB5-9BC3EFEBA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5994000"/>
            <a:ext cx="9144000" cy="64163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7B8511-5FFF-4742-9851-69AD6CEB92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000" y="549000"/>
            <a:ext cx="1058613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96ED66-E95C-499D-A357-00B71AD7279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63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7B231-B42B-45E8-BC51-7F29536E1E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50" y="126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EAC052E-0B08-4391-BA33-B683EF5C43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1000" y="126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C8A4268-959A-4CFE-A595-E2AFBD11CC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550" y="19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37028A8-3D16-4E81-9F55-87ADDE888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81000" y="19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784B64-93E3-4C58-8F71-3BCF2FE744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6550" y="270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AE5F81B-63C3-49E7-87D8-AB3BF4B4E4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1000" y="270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AACC181-770F-4C3B-AB9E-EDDCA9BA95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6550" y="342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7D4DB09-5691-44F1-B73C-F525155B76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81000" y="342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CD0FD60-9724-4C7C-B7F9-425D37A8B5D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550" y="414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5C92CEE-CAE5-42F3-9E2A-F9F7ABFA30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81000" y="414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D9BBFEE-6DBB-44F1-A2C7-8125B75DB3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6550" y="4868999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A13A669-1B38-461E-9927-0058B872B7A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81000" y="4869000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011D1179-1E3C-4B82-94A4-B2FD40DFE2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66550" y="126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6723640-A36E-4558-97DD-568CD39F9C5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11000" y="126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8155134E-9ACB-4818-B411-4AA8F50B58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66550" y="19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9240262-EFFF-4ACC-A914-FC5C72F66E4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311000" y="19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45DAD2F-3C4C-431F-A64E-544FD417A3A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66550" y="270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BFD6B20-654B-4021-AFCD-6BFB92C3A6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11000" y="270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A2367E3E-C41A-4BBA-8583-D0063644E06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66550" y="342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60A0AAC-56E8-443C-B236-7081EEC2BBF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311000" y="342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F0E61B97-7B83-4C1A-886B-6BD80475E71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66550" y="414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0C526012-D06A-48B0-A774-AC140D12606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311000" y="414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6839FFE6-C37F-4BD2-8546-76E45178968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366550" y="4868999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BAF0B808-896C-4563-AAD9-31C8E62D710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11000" y="4869000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FB6A00-E88F-4EAB-85A3-8801802AA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414000"/>
            <a:ext cx="5490000" cy="535531"/>
          </a:xfrm>
          <a:noFill/>
        </p:spPr>
        <p:txBody>
          <a:bodyPr wrap="square" rtlCol="0">
            <a:spAutoFit/>
          </a:bodyPr>
          <a:lstStyle>
            <a:lvl1pPr>
              <a:defRPr lang="en-US" sz="320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[Agenda title]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B3FADF42-9387-487F-ABE7-6601A98238C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66550" y="414001"/>
            <a:ext cx="5490000" cy="539999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0" indent="0">
              <a:buNone/>
              <a:defRPr lang="en-US" sz="3200" b="1" spc="-100" dirty="0">
                <a:solidFill>
                  <a:srgbClr val="F2F2F2"/>
                </a:solidFill>
              </a:defRPr>
            </a:lvl1pPr>
          </a:lstStyle>
          <a:p>
            <a:pPr marL="228600" lvl="0" indent="-457200">
              <a:lnSpc>
                <a:spcPct val="90000"/>
              </a:lnSpc>
              <a:spcBef>
                <a:spcPct val="0"/>
              </a:spcBef>
            </a:pPr>
            <a:r>
              <a:rPr lang="en-US"/>
              <a:t>[Agenda title]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473D5B8-0062-4AF1-BAAD-F0245BBCB05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36550" y="55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24F7CD9-BE7E-44F2-B91D-FBB7E33008E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281000" y="55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A96BE73-CA7E-487E-A3CB-25863266F21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66550" y="5589000"/>
            <a:ext cx="899450" cy="494975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00:00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341FF20-985B-4A9C-9ECE-655A7E239E7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311000" y="5589001"/>
            <a:ext cx="4545000" cy="6300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rgbClr val="F2F2F2"/>
                </a:solidFill>
              </a:defRPr>
            </a:lvl1pPr>
            <a:lvl2pPr>
              <a:defRPr sz="2400">
                <a:solidFill>
                  <a:srgbClr val="F2F2F2"/>
                </a:solidFill>
              </a:defRPr>
            </a:lvl2pPr>
            <a:lvl3pPr>
              <a:defRPr sz="2400">
                <a:solidFill>
                  <a:srgbClr val="F2F2F2"/>
                </a:solidFill>
              </a:defRPr>
            </a:lvl3pPr>
            <a:lvl4pPr>
              <a:defRPr sz="2400">
                <a:solidFill>
                  <a:srgbClr val="F2F2F2"/>
                </a:solidFill>
              </a:defRPr>
            </a:lvl4pPr>
            <a:lvl5pPr>
              <a:defRPr sz="2400"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[Description]</a:t>
            </a:r>
          </a:p>
        </p:txBody>
      </p:sp>
    </p:spTree>
    <p:extLst>
      <p:ext uri="{BB962C8B-B14F-4D97-AF65-F5344CB8AC3E}">
        <p14:creationId xmlns:p14="http://schemas.microsoft.com/office/powerpoint/2010/main" val="140876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C2FD-0ED6-42E3-999D-A81EDC77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46A26-B0C3-4374-B2D3-86D61C5A5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116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6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F25530CD-2927-405B-8540-946D84B92B32}"/>
              </a:ext>
            </a:extLst>
          </p:cNvPr>
          <p:cNvGrpSpPr/>
          <p:nvPr userDrawn="1"/>
        </p:nvGrpSpPr>
        <p:grpSpPr>
          <a:xfrm>
            <a:off x="516000" y="1584000"/>
            <a:ext cx="3218788" cy="3030457"/>
            <a:chOff x="3761921" y="345947"/>
            <a:chExt cx="3218788" cy="3030457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5171C49-DA46-43BC-BA65-48D139B65357}"/>
                </a:ext>
              </a:extLst>
            </p:cNvPr>
            <p:cNvSpPr/>
            <p:nvPr/>
          </p:nvSpPr>
          <p:spPr>
            <a:xfrm>
              <a:off x="4941297" y="2294351"/>
              <a:ext cx="667727" cy="479394"/>
            </a:xfrm>
            <a:custGeom>
              <a:avLst/>
              <a:gdLst>
                <a:gd name="connsiteX0" fmla="*/ 206349 w 667727"/>
                <a:gd name="connsiteY0" fmla="*/ 393205 h 479394"/>
                <a:gd name="connsiteX1" fmla="*/ 245042 w 667727"/>
                <a:gd name="connsiteY1" fmla="*/ 432071 h 479394"/>
                <a:gd name="connsiteX2" fmla="*/ 432006 w 667727"/>
                <a:gd name="connsiteY2" fmla="*/ 432071 h 479394"/>
                <a:gd name="connsiteX3" fmla="*/ 470700 w 667727"/>
                <a:gd name="connsiteY3" fmla="*/ 393205 h 479394"/>
                <a:gd name="connsiteX4" fmla="*/ 615374 w 667727"/>
                <a:gd name="connsiteY4" fmla="*/ 248702 h 479394"/>
                <a:gd name="connsiteX5" fmla="*/ 615374 w 667727"/>
                <a:gd name="connsiteY5" fmla="*/ 61738 h 479394"/>
                <a:gd name="connsiteX6" fmla="*/ 615374 w 667727"/>
                <a:gd name="connsiteY6" fmla="*/ 61738 h 479394"/>
                <a:gd name="connsiteX7" fmla="*/ 521892 w 667727"/>
                <a:gd name="connsiteY7" fmla="*/ 23044 h 479394"/>
                <a:gd name="connsiteX8" fmla="*/ 155156 w 667727"/>
                <a:gd name="connsiteY8" fmla="*/ 23044 h 479394"/>
                <a:gd name="connsiteX9" fmla="*/ 61846 w 667727"/>
                <a:gd name="connsiteY9" fmla="*/ 61738 h 479394"/>
                <a:gd name="connsiteX10" fmla="*/ 61846 w 667727"/>
                <a:gd name="connsiteY10" fmla="*/ 61738 h 479394"/>
                <a:gd name="connsiteX11" fmla="*/ 61572 w 667727"/>
                <a:gd name="connsiteY11" fmla="*/ 248428 h 479394"/>
                <a:gd name="connsiteX12" fmla="*/ 61846 w 667727"/>
                <a:gd name="connsiteY12" fmla="*/ 248702 h 47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7727" h="479394">
                  <a:moveTo>
                    <a:pt x="206349" y="393205"/>
                  </a:moveTo>
                  <a:lnTo>
                    <a:pt x="245042" y="432071"/>
                  </a:lnTo>
                  <a:cubicBezTo>
                    <a:pt x="296697" y="483623"/>
                    <a:pt x="380351" y="483623"/>
                    <a:pt x="432006" y="432071"/>
                  </a:cubicBezTo>
                  <a:lnTo>
                    <a:pt x="470700" y="393205"/>
                  </a:lnTo>
                  <a:lnTo>
                    <a:pt x="615374" y="248702"/>
                  </a:lnTo>
                  <a:cubicBezTo>
                    <a:pt x="666926" y="197047"/>
                    <a:pt x="666926" y="113393"/>
                    <a:pt x="615374" y="61738"/>
                  </a:cubicBezTo>
                  <a:lnTo>
                    <a:pt x="615374" y="61738"/>
                  </a:lnTo>
                  <a:cubicBezTo>
                    <a:pt x="590549" y="36998"/>
                    <a:pt x="556940" y="23096"/>
                    <a:pt x="521892" y="23044"/>
                  </a:cubicBezTo>
                  <a:lnTo>
                    <a:pt x="155156" y="23044"/>
                  </a:lnTo>
                  <a:cubicBezTo>
                    <a:pt x="120160" y="23096"/>
                    <a:pt x="86603" y="37015"/>
                    <a:pt x="61846" y="61738"/>
                  </a:cubicBezTo>
                  <a:lnTo>
                    <a:pt x="61846" y="61738"/>
                  </a:lnTo>
                  <a:cubicBezTo>
                    <a:pt x="10225" y="113205"/>
                    <a:pt x="10088" y="196791"/>
                    <a:pt x="61572" y="248428"/>
                  </a:cubicBezTo>
                  <a:cubicBezTo>
                    <a:pt x="61657" y="248514"/>
                    <a:pt x="61760" y="248617"/>
                    <a:pt x="61846" y="248702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1EEE446-1301-4D3F-99D2-C4E33545148F}"/>
                </a:ext>
              </a:extLst>
            </p:cNvPr>
            <p:cNvSpPr/>
            <p:nvPr/>
          </p:nvSpPr>
          <p:spPr>
            <a:xfrm>
              <a:off x="4509436" y="1654702"/>
              <a:ext cx="410909" cy="410909"/>
            </a:xfrm>
            <a:custGeom>
              <a:avLst/>
              <a:gdLst>
                <a:gd name="connsiteX0" fmla="*/ 396629 w 410909"/>
                <a:gd name="connsiteY0" fmla="*/ 209837 h 410909"/>
                <a:gd name="connsiteX1" fmla="*/ 209837 w 410909"/>
                <a:gd name="connsiteY1" fmla="*/ 396630 h 410909"/>
                <a:gd name="connsiteX2" fmla="*/ 23044 w 410909"/>
                <a:gd name="connsiteY2" fmla="*/ 209837 h 410909"/>
                <a:gd name="connsiteX3" fmla="*/ 209837 w 410909"/>
                <a:gd name="connsiteY3" fmla="*/ 23044 h 410909"/>
                <a:gd name="connsiteX4" fmla="*/ 396629 w 410909"/>
                <a:gd name="connsiteY4" fmla="*/ 209837 h 41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909" h="410909">
                  <a:moveTo>
                    <a:pt x="396629" y="209837"/>
                  </a:moveTo>
                  <a:cubicBezTo>
                    <a:pt x="396629" y="313000"/>
                    <a:pt x="312999" y="396630"/>
                    <a:pt x="209837" y="396630"/>
                  </a:cubicBezTo>
                  <a:cubicBezTo>
                    <a:pt x="106674" y="396630"/>
                    <a:pt x="23044" y="313000"/>
                    <a:pt x="23044" y="209837"/>
                  </a:cubicBezTo>
                  <a:cubicBezTo>
                    <a:pt x="23044" y="106674"/>
                    <a:pt x="106674" y="23044"/>
                    <a:pt x="209837" y="23044"/>
                  </a:cubicBezTo>
                  <a:cubicBezTo>
                    <a:pt x="312999" y="23044"/>
                    <a:pt x="396629" y="106674"/>
                    <a:pt x="396629" y="209837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9C266F5-3238-471E-A266-415C76AF5011}"/>
                </a:ext>
              </a:extLst>
            </p:cNvPr>
            <p:cNvSpPr/>
            <p:nvPr/>
          </p:nvSpPr>
          <p:spPr>
            <a:xfrm>
              <a:off x="5630533" y="1654702"/>
              <a:ext cx="410909" cy="410909"/>
            </a:xfrm>
            <a:custGeom>
              <a:avLst/>
              <a:gdLst>
                <a:gd name="connsiteX0" fmla="*/ 396629 w 410909"/>
                <a:gd name="connsiteY0" fmla="*/ 209837 h 410909"/>
                <a:gd name="connsiteX1" fmla="*/ 209837 w 410909"/>
                <a:gd name="connsiteY1" fmla="*/ 396630 h 410909"/>
                <a:gd name="connsiteX2" fmla="*/ 23044 w 410909"/>
                <a:gd name="connsiteY2" fmla="*/ 209837 h 410909"/>
                <a:gd name="connsiteX3" fmla="*/ 209837 w 410909"/>
                <a:gd name="connsiteY3" fmla="*/ 23044 h 410909"/>
                <a:gd name="connsiteX4" fmla="*/ 396629 w 410909"/>
                <a:gd name="connsiteY4" fmla="*/ 209837 h 41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909" h="410909">
                  <a:moveTo>
                    <a:pt x="396629" y="209837"/>
                  </a:moveTo>
                  <a:cubicBezTo>
                    <a:pt x="396629" y="313000"/>
                    <a:pt x="313000" y="396630"/>
                    <a:pt x="209837" y="396630"/>
                  </a:cubicBezTo>
                  <a:cubicBezTo>
                    <a:pt x="106674" y="396630"/>
                    <a:pt x="23044" y="313000"/>
                    <a:pt x="23044" y="209837"/>
                  </a:cubicBezTo>
                  <a:cubicBezTo>
                    <a:pt x="23044" y="106674"/>
                    <a:pt x="106674" y="23044"/>
                    <a:pt x="209837" y="23044"/>
                  </a:cubicBezTo>
                  <a:cubicBezTo>
                    <a:pt x="312999" y="23044"/>
                    <a:pt x="396629" y="106674"/>
                    <a:pt x="396629" y="209837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56BAD0C-0046-4F32-B998-A9C095E49C2E}"/>
                </a:ext>
              </a:extLst>
            </p:cNvPr>
            <p:cNvSpPr/>
            <p:nvPr/>
          </p:nvSpPr>
          <p:spPr>
            <a:xfrm>
              <a:off x="3761921" y="345947"/>
              <a:ext cx="3218788" cy="3030457"/>
            </a:xfrm>
            <a:custGeom>
              <a:avLst/>
              <a:gdLst>
                <a:gd name="connsiteX0" fmla="*/ 176453 w 3218787"/>
                <a:gd name="connsiteY0" fmla="*/ 2455808 h 3030456"/>
                <a:gd name="connsiteX1" fmla="*/ 352288 w 3218787"/>
                <a:gd name="connsiteY1" fmla="*/ 2682835 h 3030456"/>
                <a:gd name="connsiteX2" fmla="*/ 580000 w 3218787"/>
                <a:gd name="connsiteY2" fmla="*/ 2858670 h 3030456"/>
                <a:gd name="connsiteX3" fmla="*/ 847947 w 3218787"/>
                <a:gd name="connsiteY3" fmla="*/ 2972526 h 3030456"/>
                <a:gd name="connsiteX4" fmla="*/ 1144144 w 3218787"/>
                <a:gd name="connsiteY4" fmla="*/ 3012761 h 3030456"/>
                <a:gd name="connsiteX5" fmla="*/ 1344975 w 3218787"/>
                <a:gd name="connsiteY5" fmla="*/ 2975437 h 3030456"/>
                <a:gd name="connsiteX6" fmla="*/ 1517900 w 3218787"/>
                <a:gd name="connsiteY6" fmla="*/ 2868087 h 3030456"/>
                <a:gd name="connsiteX7" fmla="*/ 1690824 w 3218787"/>
                <a:gd name="connsiteY7" fmla="*/ 2975437 h 3030456"/>
                <a:gd name="connsiteX8" fmla="*/ 1891656 w 3218787"/>
                <a:gd name="connsiteY8" fmla="*/ 3012761 h 3030456"/>
                <a:gd name="connsiteX9" fmla="*/ 2188024 w 3218787"/>
                <a:gd name="connsiteY9" fmla="*/ 2972526 h 3030456"/>
                <a:gd name="connsiteX10" fmla="*/ 2455800 w 3218787"/>
                <a:gd name="connsiteY10" fmla="*/ 2859355 h 3030456"/>
                <a:gd name="connsiteX11" fmla="*/ 2683170 w 3218787"/>
                <a:gd name="connsiteY11" fmla="*/ 2683520 h 3030456"/>
                <a:gd name="connsiteX12" fmla="*/ 2859004 w 3218787"/>
                <a:gd name="connsiteY12" fmla="*/ 2455808 h 3030456"/>
                <a:gd name="connsiteX13" fmla="*/ 2972860 w 3218787"/>
                <a:gd name="connsiteY13" fmla="*/ 2187860 h 3030456"/>
                <a:gd name="connsiteX14" fmla="*/ 3013095 w 3218787"/>
                <a:gd name="connsiteY14" fmla="*/ 1891492 h 3030456"/>
                <a:gd name="connsiteX15" fmla="*/ 3013095 w 3218787"/>
                <a:gd name="connsiteY15" fmla="*/ 1853654 h 3030456"/>
                <a:gd name="connsiteX16" fmla="*/ 2825960 w 3218787"/>
                <a:gd name="connsiteY16" fmla="*/ 1666690 h 3030456"/>
                <a:gd name="connsiteX17" fmla="*/ 2825960 w 3218787"/>
                <a:gd name="connsiteY17" fmla="*/ 1144151 h 3030456"/>
                <a:gd name="connsiteX18" fmla="*/ 2826988 w 3218787"/>
                <a:gd name="connsiteY18" fmla="*/ 1144151 h 3030456"/>
                <a:gd name="connsiteX19" fmla="*/ 2944782 w 3218787"/>
                <a:gd name="connsiteY19" fmla="*/ 1428534 h 3030456"/>
                <a:gd name="connsiteX20" fmla="*/ 3064955 w 3218787"/>
                <a:gd name="connsiteY20" fmla="*/ 1483622 h 3030456"/>
                <a:gd name="connsiteX21" fmla="*/ 3120051 w 3218787"/>
                <a:gd name="connsiteY21" fmla="*/ 1363443 h 3030456"/>
                <a:gd name="connsiteX22" fmla="*/ 3117363 w 3218787"/>
                <a:gd name="connsiteY22" fmla="*/ 1356967 h 3030456"/>
                <a:gd name="connsiteX23" fmla="*/ 2992207 w 3218787"/>
                <a:gd name="connsiteY23" fmla="*/ 1054949 h 3030456"/>
                <a:gd name="connsiteX24" fmla="*/ 3171124 w 3218787"/>
                <a:gd name="connsiteY24" fmla="*/ 876032 h 3030456"/>
                <a:gd name="connsiteX25" fmla="*/ 3176500 w 3218787"/>
                <a:gd name="connsiteY25" fmla="*/ 743938 h 3030456"/>
                <a:gd name="connsiteX26" fmla="*/ 3044410 w 3218787"/>
                <a:gd name="connsiteY26" fmla="*/ 738557 h 3030456"/>
                <a:gd name="connsiteX27" fmla="*/ 3038948 w 3218787"/>
                <a:gd name="connsiteY27" fmla="*/ 744027 h 3030456"/>
                <a:gd name="connsiteX28" fmla="*/ 2825960 w 3218787"/>
                <a:gd name="connsiteY28" fmla="*/ 957015 h 3030456"/>
                <a:gd name="connsiteX29" fmla="*/ 2825960 w 3218787"/>
                <a:gd name="connsiteY29" fmla="*/ 316510 h 3030456"/>
                <a:gd name="connsiteX30" fmla="*/ 2803189 w 3218787"/>
                <a:gd name="connsiteY30" fmla="*/ 201798 h 3030456"/>
                <a:gd name="connsiteX31" fmla="*/ 2532503 w 3218787"/>
                <a:gd name="connsiteY31" fmla="*/ 23053 h 3030456"/>
                <a:gd name="connsiteX32" fmla="*/ 2421557 w 3218787"/>
                <a:gd name="connsiteY32" fmla="*/ 45653 h 3030456"/>
                <a:gd name="connsiteX33" fmla="*/ 2328076 w 3218787"/>
                <a:gd name="connsiteY33" fmla="*/ 108659 h 3030456"/>
                <a:gd name="connsiteX34" fmla="*/ 1853647 w 3218787"/>
                <a:gd name="connsiteY34" fmla="*/ 583602 h 3030456"/>
                <a:gd name="connsiteX35" fmla="*/ 1182153 w 3218787"/>
                <a:gd name="connsiteY35" fmla="*/ 583602 h 3030456"/>
                <a:gd name="connsiteX36" fmla="*/ 707724 w 3218787"/>
                <a:gd name="connsiteY36" fmla="*/ 108659 h 3030456"/>
                <a:gd name="connsiteX37" fmla="*/ 613557 w 3218787"/>
                <a:gd name="connsiteY37" fmla="*/ 45139 h 3030456"/>
                <a:gd name="connsiteX38" fmla="*/ 503297 w 3218787"/>
                <a:gd name="connsiteY38" fmla="*/ 23053 h 3030456"/>
                <a:gd name="connsiteX39" fmla="*/ 296130 w 3218787"/>
                <a:gd name="connsiteY39" fmla="*/ 108659 h 3030456"/>
                <a:gd name="connsiteX40" fmla="*/ 233295 w 3218787"/>
                <a:gd name="connsiteY40" fmla="*/ 201285 h 3030456"/>
                <a:gd name="connsiteX41" fmla="*/ 210010 w 3218787"/>
                <a:gd name="connsiteY41" fmla="*/ 315826 h 3030456"/>
                <a:gd name="connsiteX42" fmla="*/ 210010 w 3218787"/>
                <a:gd name="connsiteY42" fmla="*/ 957358 h 3030456"/>
                <a:gd name="connsiteX43" fmla="*/ 120614 w 3218787"/>
                <a:gd name="connsiteY43" fmla="*/ 1054754 h 3030456"/>
                <a:gd name="connsiteX44" fmla="*/ 210010 w 3218787"/>
                <a:gd name="connsiteY44" fmla="*/ 1144151 h 3030456"/>
                <a:gd name="connsiteX45" fmla="*/ 210010 w 3218787"/>
                <a:gd name="connsiteY45" fmla="*/ 1666690 h 3030456"/>
                <a:gd name="connsiteX46" fmla="*/ 23047 w 3218787"/>
                <a:gd name="connsiteY46" fmla="*/ 1853654 h 3030456"/>
                <a:gd name="connsiteX47" fmla="*/ 23047 w 3218787"/>
                <a:gd name="connsiteY47" fmla="*/ 1891492 h 3030456"/>
                <a:gd name="connsiteX48" fmla="*/ 63624 w 3218787"/>
                <a:gd name="connsiteY48" fmla="*/ 2188716 h 3030456"/>
                <a:gd name="connsiteX49" fmla="*/ 176453 w 3218787"/>
                <a:gd name="connsiteY49" fmla="*/ 2455808 h 3030456"/>
                <a:gd name="connsiteX50" fmla="*/ 396803 w 3218787"/>
                <a:gd name="connsiteY50" fmla="*/ 315654 h 3030456"/>
                <a:gd name="connsiteX51" fmla="*/ 428135 w 3218787"/>
                <a:gd name="connsiteY51" fmla="*/ 240492 h 3030456"/>
                <a:gd name="connsiteX52" fmla="*/ 503297 w 3218787"/>
                <a:gd name="connsiteY52" fmla="*/ 210530 h 3030456"/>
                <a:gd name="connsiteX53" fmla="*/ 574863 w 3218787"/>
                <a:gd name="connsiteY53" fmla="*/ 241177 h 3030456"/>
                <a:gd name="connsiteX54" fmla="*/ 1105621 w 3218787"/>
                <a:gd name="connsiteY54" fmla="*/ 771935 h 3030456"/>
                <a:gd name="connsiteX55" fmla="*/ 1929836 w 3218787"/>
                <a:gd name="connsiteY55" fmla="*/ 771935 h 3030456"/>
                <a:gd name="connsiteX56" fmla="*/ 2459567 w 3218787"/>
                <a:gd name="connsiteY56" fmla="*/ 243574 h 3030456"/>
                <a:gd name="connsiteX57" fmla="*/ 2493809 w 3218787"/>
                <a:gd name="connsiteY57" fmla="*/ 220118 h 3030456"/>
                <a:gd name="connsiteX58" fmla="*/ 2533188 w 3218787"/>
                <a:gd name="connsiteY58" fmla="*/ 211386 h 3030456"/>
                <a:gd name="connsiteX59" fmla="*/ 2608350 w 3218787"/>
                <a:gd name="connsiteY59" fmla="*/ 242033 h 3030456"/>
                <a:gd name="connsiteX60" fmla="*/ 2639682 w 3218787"/>
                <a:gd name="connsiteY60" fmla="*/ 318051 h 3030456"/>
                <a:gd name="connsiteX61" fmla="*/ 2639682 w 3218787"/>
                <a:gd name="connsiteY61" fmla="*/ 957187 h 3030456"/>
                <a:gd name="connsiteX62" fmla="*/ 396803 w 3218787"/>
                <a:gd name="connsiteY62" fmla="*/ 957187 h 3030456"/>
                <a:gd name="connsiteX63" fmla="*/ 396803 w 3218787"/>
                <a:gd name="connsiteY63" fmla="*/ 1744763 h 3030456"/>
                <a:gd name="connsiteX64" fmla="*/ 396803 w 3218787"/>
                <a:gd name="connsiteY64" fmla="*/ 1145520 h 3030456"/>
                <a:gd name="connsiteX65" fmla="*/ 2639682 w 3218787"/>
                <a:gd name="connsiteY65" fmla="*/ 1145520 h 3030456"/>
                <a:gd name="connsiteX66" fmla="*/ 2639682 w 3218787"/>
                <a:gd name="connsiteY66" fmla="*/ 1744763 h 3030456"/>
                <a:gd name="connsiteX67" fmla="*/ 2825104 w 3218787"/>
                <a:gd name="connsiteY67" fmla="*/ 1930186 h 3030456"/>
                <a:gd name="connsiteX68" fmla="*/ 2790006 w 3218787"/>
                <a:gd name="connsiteY68" fmla="*/ 2148482 h 3030456"/>
                <a:gd name="connsiteX69" fmla="*/ 2706112 w 3218787"/>
                <a:gd name="connsiteY69" fmla="*/ 2349827 h 3030456"/>
                <a:gd name="connsiteX70" fmla="*/ 2577703 w 3218787"/>
                <a:gd name="connsiteY70" fmla="*/ 2526518 h 3030456"/>
                <a:gd name="connsiteX71" fmla="*/ 2409059 w 3218787"/>
                <a:gd name="connsiteY71" fmla="*/ 2670336 h 3030456"/>
                <a:gd name="connsiteX72" fmla="*/ 1892341 w 3218787"/>
                <a:gd name="connsiteY72" fmla="*/ 2826482 h 3030456"/>
                <a:gd name="connsiteX73" fmla="*/ 1767527 w 3218787"/>
                <a:gd name="connsiteY73" fmla="*/ 2806793 h 3030456"/>
                <a:gd name="connsiteX74" fmla="*/ 1671819 w 3218787"/>
                <a:gd name="connsiteY74" fmla="*/ 2753546 h 3030456"/>
                <a:gd name="connsiteX75" fmla="*/ 1593062 w 3218787"/>
                <a:gd name="connsiteY75" fmla="*/ 2673932 h 3030456"/>
                <a:gd name="connsiteX76" fmla="*/ 1534507 w 3218787"/>
                <a:gd name="connsiteY76" fmla="*/ 2597058 h 3030456"/>
                <a:gd name="connsiteX77" fmla="*/ 1501806 w 3218787"/>
                <a:gd name="connsiteY77" fmla="*/ 2597058 h 3030456"/>
                <a:gd name="connsiteX78" fmla="*/ 1443251 w 3218787"/>
                <a:gd name="connsiteY78" fmla="*/ 2673932 h 3030456"/>
                <a:gd name="connsiteX79" fmla="*/ 1364494 w 3218787"/>
                <a:gd name="connsiteY79" fmla="*/ 2753546 h 3030456"/>
                <a:gd name="connsiteX80" fmla="*/ 1268786 w 3218787"/>
                <a:gd name="connsiteY80" fmla="*/ 2806793 h 3030456"/>
                <a:gd name="connsiteX81" fmla="*/ 1143972 w 3218787"/>
                <a:gd name="connsiteY81" fmla="*/ 2826482 h 3030456"/>
                <a:gd name="connsiteX82" fmla="*/ 459124 w 3218787"/>
                <a:gd name="connsiteY82" fmla="*/ 2526518 h 3030456"/>
                <a:gd name="connsiteX83" fmla="*/ 330715 w 3218787"/>
                <a:gd name="connsiteY83" fmla="*/ 2349827 h 3030456"/>
                <a:gd name="connsiteX84" fmla="*/ 246821 w 3218787"/>
                <a:gd name="connsiteY84" fmla="*/ 2148482 h 3030456"/>
                <a:gd name="connsiteX85" fmla="*/ 211722 w 3218787"/>
                <a:gd name="connsiteY85" fmla="*/ 1930186 h 3030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218787" h="3030456">
                  <a:moveTo>
                    <a:pt x="176453" y="2455808"/>
                  </a:moveTo>
                  <a:cubicBezTo>
                    <a:pt x="224906" y="2538828"/>
                    <a:pt x="284020" y="2615155"/>
                    <a:pt x="352288" y="2682835"/>
                  </a:cubicBezTo>
                  <a:cubicBezTo>
                    <a:pt x="420581" y="2750687"/>
                    <a:pt x="497077" y="2809755"/>
                    <a:pt x="580000" y="2858670"/>
                  </a:cubicBezTo>
                  <a:cubicBezTo>
                    <a:pt x="663967" y="2908150"/>
                    <a:pt x="754047" y="2946416"/>
                    <a:pt x="847947" y="2972526"/>
                  </a:cubicBezTo>
                  <a:cubicBezTo>
                    <a:pt x="944373" y="2999441"/>
                    <a:pt x="1044036" y="3012967"/>
                    <a:pt x="1144144" y="3012761"/>
                  </a:cubicBezTo>
                  <a:cubicBezTo>
                    <a:pt x="1212834" y="3013001"/>
                    <a:pt x="1280959" y="3000331"/>
                    <a:pt x="1344975" y="2975437"/>
                  </a:cubicBezTo>
                  <a:cubicBezTo>
                    <a:pt x="1408735" y="2950594"/>
                    <a:pt x="1467341" y="2914194"/>
                    <a:pt x="1517900" y="2868087"/>
                  </a:cubicBezTo>
                  <a:cubicBezTo>
                    <a:pt x="1568459" y="2914194"/>
                    <a:pt x="1627065" y="2950594"/>
                    <a:pt x="1690824" y="2975437"/>
                  </a:cubicBezTo>
                  <a:cubicBezTo>
                    <a:pt x="1754840" y="3000331"/>
                    <a:pt x="1822965" y="3012984"/>
                    <a:pt x="1891656" y="3012761"/>
                  </a:cubicBezTo>
                  <a:cubicBezTo>
                    <a:pt x="1991815" y="3012984"/>
                    <a:pt x="2091546" y="2999441"/>
                    <a:pt x="2188024" y="2972526"/>
                  </a:cubicBezTo>
                  <a:cubicBezTo>
                    <a:pt x="2281797" y="2946502"/>
                    <a:pt x="2371803" y="2908476"/>
                    <a:pt x="2455800" y="2859355"/>
                  </a:cubicBezTo>
                  <a:cubicBezTo>
                    <a:pt x="2538941" y="2810919"/>
                    <a:pt x="2615387" y="2751816"/>
                    <a:pt x="2683170" y="2683520"/>
                  </a:cubicBezTo>
                  <a:cubicBezTo>
                    <a:pt x="2751021" y="2615223"/>
                    <a:pt x="2810089" y="2538726"/>
                    <a:pt x="2859004" y="2455808"/>
                  </a:cubicBezTo>
                  <a:cubicBezTo>
                    <a:pt x="2908485" y="2371845"/>
                    <a:pt x="2946751" y="2281753"/>
                    <a:pt x="2972860" y="2187860"/>
                  </a:cubicBezTo>
                  <a:cubicBezTo>
                    <a:pt x="2999860" y="2091399"/>
                    <a:pt x="3013403" y="1991668"/>
                    <a:pt x="3013095" y="1891492"/>
                  </a:cubicBezTo>
                  <a:lnTo>
                    <a:pt x="3013095" y="1853654"/>
                  </a:lnTo>
                  <a:lnTo>
                    <a:pt x="2825960" y="1666690"/>
                  </a:lnTo>
                  <a:lnTo>
                    <a:pt x="2825960" y="1144151"/>
                  </a:lnTo>
                  <a:lnTo>
                    <a:pt x="2826988" y="1144151"/>
                  </a:lnTo>
                  <a:lnTo>
                    <a:pt x="2944782" y="1428534"/>
                  </a:lnTo>
                  <a:cubicBezTo>
                    <a:pt x="2962759" y="1476932"/>
                    <a:pt x="3016571" y="1501595"/>
                    <a:pt x="3064955" y="1483622"/>
                  </a:cubicBezTo>
                  <a:cubicBezTo>
                    <a:pt x="3113357" y="1465646"/>
                    <a:pt x="3138029" y="1411841"/>
                    <a:pt x="3120051" y="1363443"/>
                  </a:cubicBezTo>
                  <a:cubicBezTo>
                    <a:pt x="3119230" y="1361251"/>
                    <a:pt x="3118340" y="1359090"/>
                    <a:pt x="3117363" y="1356967"/>
                  </a:cubicBezTo>
                  <a:lnTo>
                    <a:pt x="2992207" y="1054949"/>
                  </a:lnTo>
                  <a:lnTo>
                    <a:pt x="3171124" y="876032"/>
                  </a:lnTo>
                  <a:cubicBezTo>
                    <a:pt x="3209082" y="841041"/>
                    <a:pt x="3211496" y="781901"/>
                    <a:pt x="3176500" y="743938"/>
                  </a:cubicBezTo>
                  <a:cubicBezTo>
                    <a:pt x="3141521" y="705976"/>
                    <a:pt x="3082368" y="703567"/>
                    <a:pt x="3044410" y="738557"/>
                  </a:cubicBezTo>
                  <a:cubicBezTo>
                    <a:pt x="3042510" y="740305"/>
                    <a:pt x="3040695" y="742129"/>
                    <a:pt x="3038948" y="744027"/>
                  </a:cubicBezTo>
                  <a:lnTo>
                    <a:pt x="2825960" y="957015"/>
                  </a:lnTo>
                  <a:lnTo>
                    <a:pt x="2825960" y="316510"/>
                  </a:lnTo>
                  <a:cubicBezTo>
                    <a:pt x="2826286" y="277120"/>
                    <a:pt x="2818530" y="238078"/>
                    <a:pt x="2803189" y="201798"/>
                  </a:cubicBezTo>
                  <a:cubicBezTo>
                    <a:pt x="2757595" y="92800"/>
                    <a:pt x="2650639" y="22174"/>
                    <a:pt x="2532503" y="23053"/>
                  </a:cubicBezTo>
                  <a:cubicBezTo>
                    <a:pt x="2494357" y="22872"/>
                    <a:pt x="2456588" y="30566"/>
                    <a:pt x="2421557" y="45653"/>
                  </a:cubicBezTo>
                  <a:cubicBezTo>
                    <a:pt x="2386665" y="60488"/>
                    <a:pt x="2354922" y="81876"/>
                    <a:pt x="2328076" y="108659"/>
                  </a:cubicBezTo>
                  <a:lnTo>
                    <a:pt x="1853647" y="583602"/>
                  </a:lnTo>
                  <a:lnTo>
                    <a:pt x="1182153" y="583602"/>
                  </a:lnTo>
                  <a:lnTo>
                    <a:pt x="707724" y="108659"/>
                  </a:lnTo>
                  <a:cubicBezTo>
                    <a:pt x="680763" y="81565"/>
                    <a:pt x="648777" y="59989"/>
                    <a:pt x="613557" y="45139"/>
                  </a:cubicBezTo>
                  <a:cubicBezTo>
                    <a:pt x="578681" y="30376"/>
                    <a:pt x="541167" y="22862"/>
                    <a:pt x="503297" y="23053"/>
                  </a:cubicBezTo>
                  <a:cubicBezTo>
                    <a:pt x="425560" y="22671"/>
                    <a:pt x="350923" y="53513"/>
                    <a:pt x="296130" y="108659"/>
                  </a:cubicBezTo>
                  <a:cubicBezTo>
                    <a:pt x="269493" y="135263"/>
                    <a:pt x="248167" y="166698"/>
                    <a:pt x="233295" y="201285"/>
                  </a:cubicBezTo>
                  <a:cubicBezTo>
                    <a:pt x="217600" y="237414"/>
                    <a:pt x="209666" y="276436"/>
                    <a:pt x="210010" y="315826"/>
                  </a:cubicBezTo>
                  <a:lnTo>
                    <a:pt x="210010" y="957358"/>
                  </a:lnTo>
                  <a:cubicBezTo>
                    <a:pt x="158429" y="959567"/>
                    <a:pt x="118405" y="1003173"/>
                    <a:pt x="120614" y="1054754"/>
                  </a:cubicBezTo>
                  <a:cubicBezTo>
                    <a:pt x="122690" y="1103239"/>
                    <a:pt x="161525" y="1142074"/>
                    <a:pt x="210010" y="1144151"/>
                  </a:cubicBezTo>
                  <a:lnTo>
                    <a:pt x="210010" y="1666690"/>
                  </a:lnTo>
                  <a:lnTo>
                    <a:pt x="23047" y="1853654"/>
                  </a:lnTo>
                  <a:lnTo>
                    <a:pt x="23047" y="1891492"/>
                  </a:lnTo>
                  <a:cubicBezTo>
                    <a:pt x="22843" y="1991959"/>
                    <a:pt x="36497" y="2091981"/>
                    <a:pt x="63624" y="2188716"/>
                  </a:cubicBezTo>
                  <a:cubicBezTo>
                    <a:pt x="89629" y="2282216"/>
                    <a:pt x="127549" y="2371982"/>
                    <a:pt x="176453" y="2455808"/>
                  </a:cubicBezTo>
                  <a:close/>
                  <a:moveTo>
                    <a:pt x="396803" y="315654"/>
                  </a:moveTo>
                  <a:cubicBezTo>
                    <a:pt x="396087" y="287286"/>
                    <a:pt x="407481" y="259954"/>
                    <a:pt x="428135" y="240492"/>
                  </a:cubicBezTo>
                  <a:cubicBezTo>
                    <a:pt x="448230" y="220941"/>
                    <a:pt x="475262" y="210165"/>
                    <a:pt x="503297" y="210530"/>
                  </a:cubicBezTo>
                  <a:cubicBezTo>
                    <a:pt x="530362" y="210417"/>
                    <a:pt x="556268" y="221512"/>
                    <a:pt x="574863" y="241177"/>
                  </a:cubicBezTo>
                  <a:lnTo>
                    <a:pt x="1105621" y="771935"/>
                  </a:lnTo>
                  <a:lnTo>
                    <a:pt x="1929836" y="771935"/>
                  </a:lnTo>
                  <a:lnTo>
                    <a:pt x="2459567" y="243574"/>
                  </a:lnTo>
                  <a:cubicBezTo>
                    <a:pt x="2469531" y="233823"/>
                    <a:pt x="2481122" y="225886"/>
                    <a:pt x="2493809" y="220118"/>
                  </a:cubicBezTo>
                  <a:cubicBezTo>
                    <a:pt x="2506136" y="214345"/>
                    <a:pt x="2519576" y="211364"/>
                    <a:pt x="2533188" y="211386"/>
                  </a:cubicBezTo>
                  <a:cubicBezTo>
                    <a:pt x="2561352" y="211011"/>
                    <a:pt x="2588472" y="222068"/>
                    <a:pt x="2608350" y="242033"/>
                  </a:cubicBezTo>
                  <a:cubicBezTo>
                    <a:pt x="2628930" y="261906"/>
                    <a:pt x="2640281" y="289455"/>
                    <a:pt x="2639682" y="318051"/>
                  </a:cubicBezTo>
                  <a:lnTo>
                    <a:pt x="2639682" y="957187"/>
                  </a:lnTo>
                  <a:lnTo>
                    <a:pt x="396803" y="957187"/>
                  </a:lnTo>
                  <a:close/>
                  <a:moveTo>
                    <a:pt x="396803" y="1744763"/>
                  </a:moveTo>
                  <a:lnTo>
                    <a:pt x="396803" y="1145520"/>
                  </a:lnTo>
                  <a:lnTo>
                    <a:pt x="2639682" y="1145520"/>
                  </a:lnTo>
                  <a:lnTo>
                    <a:pt x="2639682" y="1744763"/>
                  </a:lnTo>
                  <a:lnTo>
                    <a:pt x="2825104" y="1930186"/>
                  </a:lnTo>
                  <a:cubicBezTo>
                    <a:pt x="2822399" y="2004115"/>
                    <a:pt x="2810603" y="2077428"/>
                    <a:pt x="2790006" y="2148482"/>
                  </a:cubicBezTo>
                  <a:cubicBezTo>
                    <a:pt x="2769837" y="2218593"/>
                    <a:pt x="2741690" y="2286136"/>
                    <a:pt x="2706112" y="2349827"/>
                  </a:cubicBezTo>
                  <a:cubicBezTo>
                    <a:pt x="2670654" y="2413724"/>
                    <a:pt x="2627526" y="2473049"/>
                    <a:pt x="2577703" y="2526518"/>
                  </a:cubicBezTo>
                  <a:cubicBezTo>
                    <a:pt x="2527230" y="2580810"/>
                    <a:pt x="2470644" y="2629075"/>
                    <a:pt x="2409059" y="2670336"/>
                  </a:cubicBezTo>
                  <a:cubicBezTo>
                    <a:pt x="2409059" y="2670336"/>
                    <a:pt x="2208912" y="2826482"/>
                    <a:pt x="1892341" y="2826482"/>
                  </a:cubicBezTo>
                  <a:cubicBezTo>
                    <a:pt x="1849897" y="2827373"/>
                    <a:pt x="1807625" y="2820712"/>
                    <a:pt x="1767527" y="2806793"/>
                  </a:cubicBezTo>
                  <a:cubicBezTo>
                    <a:pt x="1732994" y="2794243"/>
                    <a:pt x="1700686" y="2776283"/>
                    <a:pt x="1671819" y="2753546"/>
                  </a:cubicBezTo>
                  <a:cubicBezTo>
                    <a:pt x="1642645" y="2730055"/>
                    <a:pt x="1616227" y="2703363"/>
                    <a:pt x="1593062" y="2673932"/>
                  </a:cubicBezTo>
                  <a:cubicBezTo>
                    <a:pt x="1573886" y="2649791"/>
                    <a:pt x="1554368" y="2623938"/>
                    <a:pt x="1534507" y="2597058"/>
                  </a:cubicBezTo>
                  <a:lnTo>
                    <a:pt x="1501806" y="2597058"/>
                  </a:lnTo>
                  <a:cubicBezTo>
                    <a:pt x="1482117" y="2623938"/>
                    <a:pt x="1462427" y="2649791"/>
                    <a:pt x="1443251" y="2673932"/>
                  </a:cubicBezTo>
                  <a:cubicBezTo>
                    <a:pt x="1420138" y="2703398"/>
                    <a:pt x="1393703" y="2730107"/>
                    <a:pt x="1364494" y="2753546"/>
                  </a:cubicBezTo>
                  <a:cubicBezTo>
                    <a:pt x="1335627" y="2776283"/>
                    <a:pt x="1303320" y="2794243"/>
                    <a:pt x="1268786" y="2806793"/>
                  </a:cubicBezTo>
                  <a:cubicBezTo>
                    <a:pt x="1228688" y="2820712"/>
                    <a:pt x="1186416" y="2827373"/>
                    <a:pt x="1143972" y="2826482"/>
                  </a:cubicBezTo>
                  <a:cubicBezTo>
                    <a:pt x="883850" y="2826362"/>
                    <a:pt x="635594" y="2717625"/>
                    <a:pt x="459124" y="2526518"/>
                  </a:cubicBezTo>
                  <a:cubicBezTo>
                    <a:pt x="409407" y="2472963"/>
                    <a:pt x="366296" y="2413655"/>
                    <a:pt x="330715" y="2349827"/>
                  </a:cubicBezTo>
                  <a:cubicBezTo>
                    <a:pt x="295206" y="2286102"/>
                    <a:pt x="267060" y="2218559"/>
                    <a:pt x="246821" y="2148482"/>
                  </a:cubicBezTo>
                  <a:cubicBezTo>
                    <a:pt x="226222" y="2077428"/>
                    <a:pt x="214434" y="2004115"/>
                    <a:pt x="211722" y="1930186"/>
                  </a:cubicBezTo>
                  <a:close/>
                </a:path>
              </a:pathLst>
            </a:custGeom>
            <a:solidFill>
              <a:srgbClr val="F2F2F2"/>
            </a:solidFill>
            <a:ln w="1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8A9D11E-D54A-4FEA-A857-0CBE30FAFB5E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23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944E4-DFBD-4D80-8BE9-4B7D8273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789000"/>
            <a:ext cx="10755000" cy="14399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rgbClr val="F2F2F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7F090-7C54-404E-810B-772A9C7A9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5229000"/>
            <a:ext cx="10755000" cy="7200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800">
                <a:solidFill>
                  <a:srgbClr val="F2F2F2"/>
                </a:solidFill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58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1474-E1D8-49CF-9DDE-DCC2E7D6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1EEBC-DA39-4A18-AB77-AB656738F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000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32915-A233-45C3-AFFB-646A7643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1000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361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681D0-41C1-4C53-8346-E0BB07658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1" y="1584001"/>
            <a:ext cx="5625000" cy="675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356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2349000"/>
            <a:ext cx="5625000" cy="4230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A18350-DF7B-4AF2-B6AD-6CE9F2372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000" y="1584001"/>
            <a:ext cx="5625000" cy="6750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356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1000" y="2349000"/>
            <a:ext cx="5625000" cy="4230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8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1584000"/>
            <a:ext cx="5625000" cy="4995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31000" y="1584000"/>
            <a:ext cx="5625000" cy="49950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262626"/>
                </a:solidFill>
                <a:latin typeface="Consolas" panose="020B0609020204030204" pitchFamily="49" charset="0"/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  <a:latin typeface="Consolas" panose="020B0609020204030204" pitchFamily="49" charset="0"/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  <a:latin typeface="Consolas" panose="020B0609020204030204" pitchFamily="49" charset="0"/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  <a:latin typeface="Consolas" panose="020B0609020204030204" pitchFamily="49" charset="0"/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  <a:latin typeface="Consolas" panose="020B0609020204030204" pitchFamily="49" charset="0"/>
              </a:defRPr>
            </a:lvl5pPr>
          </a:lstStyle>
          <a:p>
            <a:pPr lvl="0"/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34126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7D85A-33DC-44D3-8E68-EF482C015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0" y="1584000"/>
            <a:ext cx="11519999" cy="945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62626"/>
                </a:solidFill>
              </a:defRPr>
            </a:lvl1pPr>
            <a:lvl2pPr marL="457200" indent="0">
              <a:buNone/>
              <a:defRPr sz="1800">
                <a:solidFill>
                  <a:srgbClr val="262626"/>
                </a:solidFill>
              </a:defRPr>
            </a:lvl2pPr>
            <a:lvl3pPr marL="914400" indent="0">
              <a:buNone/>
              <a:defRPr sz="1600">
                <a:solidFill>
                  <a:srgbClr val="262626"/>
                </a:solidFill>
              </a:defRPr>
            </a:lvl3pPr>
            <a:lvl4pPr marL="1371600" indent="0">
              <a:buNone/>
              <a:defRPr sz="1400">
                <a:solidFill>
                  <a:srgbClr val="262626"/>
                </a:solidFill>
              </a:defRPr>
            </a:lvl4pPr>
            <a:lvl5pPr marL="1828800" indent="0">
              <a:buNone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6000" y="2709000"/>
            <a:ext cx="11520000" cy="3870000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2000" dirty="0">
                <a:latin typeface="Consolas" panose="020B0609020204030204" pitchFamily="49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8787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DA5C-1C41-4F59-909D-F8D55B72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5000"/>
          </a:xfrm>
        </p:spPr>
        <p:txBody>
          <a:bodyPr/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AA6EB-050E-4A2C-9A66-0E30954A22F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6000" y="1584000"/>
            <a:ext cx="11520000" cy="4995000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2000" dirty="0">
                <a:latin typeface="Consolas" panose="020B0609020204030204" pitchFamily="49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Code here</a:t>
            </a:r>
          </a:p>
        </p:txBody>
      </p:sp>
    </p:spTree>
    <p:extLst>
      <p:ext uri="{BB962C8B-B14F-4D97-AF65-F5344CB8AC3E}">
        <p14:creationId xmlns:p14="http://schemas.microsoft.com/office/powerpoint/2010/main" val="257742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5750-FBC5-4CB3-B5B9-3AD61159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9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4005-A062-4ABC-BA70-595D129C7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0"/>
            <a:ext cx="5580000" cy="945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4E2F2-78D6-47A6-9A39-44E22257F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6000" y="324000"/>
            <a:ext cx="5580000" cy="6209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550B-2EAD-4232-A994-C63274DA1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000" y="1539000"/>
            <a:ext cx="5580000" cy="4995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7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stitial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5289397-00E1-42AA-8577-7E469339DA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56002" y="2259000"/>
            <a:ext cx="4679998" cy="16152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32BFE4-A0A1-48E5-B3BC-F4E4D64538E1}"/>
              </a:ext>
            </a:extLst>
          </p:cNvPr>
          <p:cNvSpPr txBox="1"/>
          <p:nvPr userDrawn="1"/>
        </p:nvSpPr>
        <p:spPr>
          <a:xfrm>
            <a:off x="3936000" y="4014000"/>
            <a:ext cx="43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100" baseline="0">
                <a:solidFill>
                  <a:srgbClr val="F2F2F2"/>
                </a:solidFill>
              </a:rPr>
              <a:t>Insider Dev Tour</a:t>
            </a:r>
          </a:p>
        </p:txBody>
      </p:sp>
    </p:spTree>
    <p:extLst>
      <p:ext uri="{BB962C8B-B14F-4D97-AF65-F5344CB8AC3E}">
        <p14:creationId xmlns:p14="http://schemas.microsoft.com/office/powerpoint/2010/main" val="28166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eval slide">
    <p:bg>
      <p:bgPr>
        <a:solidFill>
          <a:srgbClr val="235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F42743-FCB6-4A78-8650-8E6FD589062C}"/>
              </a:ext>
            </a:extLst>
          </p:cNvPr>
          <p:cNvGrpSpPr/>
          <p:nvPr userDrawn="1"/>
        </p:nvGrpSpPr>
        <p:grpSpPr>
          <a:xfrm>
            <a:off x="0" y="3429000"/>
            <a:ext cx="12192000" cy="3429000"/>
            <a:chOff x="0" y="3429000"/>
            <a:chExt cx="12192000" cy="3429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71FC54-1FF9-4918-BFB9-811E998F545B}"/>
                </a:ext>
              </a:extLst>
            </p:cNvPr>
            <p:cNvSpPr/>
            <p:nvPr userDrawn="1"/>
          </p:nvSpPr>
          <p:spPr>
            <a:xfrm>
              <a:off x="0" y="3429000"/>
              <a:ext cx="12192000" cy="3429000"/>
            </a:xfrm>
            <a:prstGeom prst="rect">
              <a:avLst/>
            </a:prstGeom>
            <a:solidFill>
              <a:srgbClr val="163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F7C655E-9DC3-42DD-BEC6-0DDF80694D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6000" y="6219000"/>
              <a:ext cx="912649" cy="3150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DFAA6E-44F7-49BA-9E49-6AB9A10A10B9}"/>
                </a:ext>
              </a:extLst>
            </p:cNvPr>
            <p:cNvGrpSpPr/>
            <p:nvPr userDrawn="1"/>
          </p:nvGrpSpPr>
          <p:grpSpPr>
            <a:xfrm>
              <a:off x="11631000" y="6264000"/>
              <a:ext cx="225000" cy="225000"/>
              <a:chOff x="1776000" y="1269000"/>
              <a:chExt cx="1530000" cy="1530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A337F59-92A8-439F-AAA4-2FE0EBDB96C2}"/>
                  </a:ext>
                </a:extLst>
              </p:cNvPr>
              <p:cNvSpPr/>
              <p:nvPr userDrawn="1"/>
            </p:nvSpPr>
            <p:spPr>
              <a:xfrm>
                <a:off x="1776000" y="126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BA7FC4-69AC-4A78-A71B-8EC8418181FB}"/>
                  </a:ext>
                </a:extLst>
              </p:cNvPr>
              <p:cNvSpPr/>
              <p:nvPr userDrawn="1"/>
            </p:nvSpPr>
            <p:spPr>
              <a:xfrm>
                <a:off x="1776000" y="207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A46DA2-8688-4642-9A34-596ADF0F96C2}"/>
                  </a:ext>
                </a:extLst>
              </p:cNvPr>
              <p:cNvSpPr/>
              <p:nvPr userDrawn="1"/>
            </p:nvSpPr>
            <p:spPr>
              <a:xfrm>
                <a:off x="2586000" y="126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D8E9DE-C1AC-48CC-B8C9-C6D1EFE6AD3B}"/>
                  </a:ext>
                </a:extLst>
              </p:cNvPr>
              <p:cNvSpPr/>
              <p:nvPr userDrawn="1"/>
            </p:nvSpPr>
            <p:spPr>
              <a:xfrm>
                <a:off x="2586000" y="2079000"/>
                <a:ext cx="720000" cy="7200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87F4173-C921-4892-988A-21E0E466B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000" y="4149000"/>
            <a:ext cx="11520000" cy="13050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F2F2F2"/>
                </a:solidFill>
              </a:defRPr>
            </a:lvl1pPr>
          </a:lstStyle>
          <a:p>
            <a:r>
              <a:rPr lang="en-US"/>
              <a:t>[Next session name]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E93315E-4E29-4881-B162-153F6D8DED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000" y="5544000"/>
            <a:ext cx="9144000" cy="55163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[Next session presenter]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EBD194-8656-4F12-A18F-0749897E1905}"/>
              </a:ext>
            </a:extLst>
          </p:cNvPr>
          <p:cNvSpPr txBox="1">
            <a:spLocks/>
          </p:cNvSpPr>
          <p:nvPr userDrawn="1"/>
        </p:nvSpPr>
        <p:spPr>
          <a:xfrm>
            <a:off x="336000" y="3744000"/>
            <a:ext cx="9144000" cy="3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3076BC"/>
                </a:solidFill>
              </a:rPr>
              <a:t>Next up…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165FA69-6764-4ECA-AD8A-4F3399354AD0}"/>
              </a:ext>
            </a:extLst>
          </p:cNvPr>
          <p:cNvSpPr txBox="1">
            <a:spLocks/>
          </p:cNvSpPr>
          <p:nvPr userDrawn="1"/>
        </p:nvSpPr>
        <p:spPr>
          <a:xfrm>
            <a:off x="336000" y="1269000"/>
            <a:ext cx="9189000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800" b="1" spc="-100" baseline="0">
                <a:solidFill>
                  <a:srgbClr val="F2F2F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Thanks!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0FCE637-E5A5-4EE0-972E-7EEDBBA29513}"/>
              </a:ext>
            </a:extLst>
          </p:cNvPr>
          <p:cNvSpPr txBox="1">
            <a:spLocks/>
          </p:cNvSpPr>
          <p:nvPr userDrawn="1"/>
        </p:nvSpPr>
        <p:spPr>
          <a:xfrm>
            <a:off x="336000" y="1989000"/>
            <a:ext cx="9144000" cy="3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kern="1200" spc="-50" baseline="0" dirty="0">
                <a:solidFill>
                  <a:srgbClr val="F2F2F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spc="-5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Please don’t forget to complete the survey!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3F7C4A-F52D-4A7A-821D-78986052A3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86000" y="144000"/>
            <a:ext cx="3163696" cy="3165497"/>
          </a:xfrm>
        </p:spPr>
        <p:txBody>
          <a:bodyPr/>
          <a:lstStyle>
            <a:lvl1pPr marL="0" indent="0" algn="ctr">
              <a:buNone/>
              <a:defRPr>
                <a:solidFill>
                  <a:srgbClr val="F2F2F2"/>
                </a:solidFill>
              </a:defRPr>
            </a:lvl1pPr>
          </a:lstStyle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31244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3" grpId="0"/>
      <p:bldP spid="14" grpId="0"/>
      <p:bldP spid="16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385115" y="2159064"/>
            <a:ext cx="5378549" cy="4308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3531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4261336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4262213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2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sv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8D74E-3187-41D0-AB8B-F1C0CF7F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A4FD7-22A1-4101-98EC-977410817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000" y="1584000"/>
            <a:ext cx="11520000" cy="4994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54E343-EF8D-4E2A-BBB5-B9905CABFAC1}"/>
              </a:ext>
            </a:extLst>
          </p:cNvPr>
          <p:cNvSpPr/>
          <p:nvPr userDrawn="1"/>
        </p:nvSpPr>
        <p:spPr>
          <a:xfrm>
            <a:off x="1776000" y="-711000"/>
            <a:ext cx="720000" cy="315000"/>
          </a:xfrm>
          <a:prstGeom prst="rect">
            <a:avLst/>
          </a:prstGeom>
          <a:solidFill>
            <a:srgbClr val="23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8F3ECC-1004-48B3-BB1B-3A3BAE09AEDC}"/>
              </a:ext>
            </a:extLst>
          </p:cNvPr>
          <p:cNvSpPr/>
          <p:nvPr userDrawn="1"/>
        </p:nvSpPr>
        <p:spPr>
          <a:xfrm>
            <a:off x="1056000" y="-396000"/>
            <a:ext cx="720000" cy="315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C1E4AA-0136-4853-A4FF-F85F4D52669F}"/>
              </a:ext>
            </a:extLst>
          </p:cNvPr>
          <p:cNvSpPr/>
          <p:nvPr userDrawn="1"/>
        </p:nvSpPr>
        <p:spPr>
          <a:xfrm>
            <a:off x="2496000" y="-396000"/>
            <a:ext cx="720000" cy="315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D09EA1A-01C7-499C-8D78-0580056AA49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251000" y="-891000"/>
            <a:ext cx="495000" cy="67333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66C5DB2-3EE4-4C6F-BD9B-571CB9690FE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61000" y="-531000"/>
            <a:ext cx="912649" cy="315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E386FFC-9EE6-4482-8E4E-473BC48274D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61000" y="-891000"/>
            <a:ext cx="2569140" cy="726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141C557-EE0F-4931-9188-E65FFDC28ABB}"/>
              </a:ext>
            </a:extLst>
          </p:cNvPr>
          <p:cNvSpPr/>
          <p:nvPr userDrawn="1"/>
        </p:nvSpPr>
        <p:spPr>
          <a:xfrm>
            <a:off x="1056000" y="-711000"/>
            <a:ext cx="720000" cy="315000"/>
          </a:xfrm>
          <a:prstGeom prst="rect">
            <a:avLst/>
          </a:prstGeom>
          <a:solidFill>
            <a:srgbClr val="307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91E93B-7A79-4D1C-845A-D2D5C8CA5748}"/>
              </a:ext>
            </a:extLst>
          </p:cNvPr>
          <p:cNvSpPr/>
          <p:nvPr userDrawn="1"/>
        </p:nvSpPr>
        <p:spPr>
          <a:xfrm>
            <a:off x="2496000" y="-711000"/>
            <a:ext cx="720000" cy="315000"/>
          </a:xfrm>
          <a:prstGeom prst="rect">
            <a:avLst/>
          </a:prstGeom>
          <a:solidFill>
            <a:srgbClr val="163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B6A2B-F7CB-4E7F-A317-A6279D2CF8A8}"/>
              </a:ext>
            </a:extLst>
          </p:cNvPr>
          <p:cNvSpPr/>
          <p:nvPr userDrawn="1"/>
        </p:nvSpPr>
        <p:spPr>
          <a:xfrm>
            <a:off x="1776000" y="-396000"/>
            <a:ext cx="720000" cy="315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7090D7-2952-473F-9F45-9F6B406E959F}"/>
              </a:ext>
            </a:extLst>
          </p:cNvPr>
          <p:cNvSpPr/>
          <p:nvPr userDrawn="1"/>
        </p:nvSpPr>
        <p:spPr>
          <a:xfrm>
            <a:off x="336000" y="-711000"/>
            <a:ext cx="720000" cy="63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1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50" r:id="rId3"/>
    <p:sldLayoutId id="2147483667" r:id="rId4"/>
    <p:sldLayoutId id="2147483652" r:id="rId5"/>
    <p:sldLayoutId id="2147483653" r:id="rId6"/>
    <p:sldLayoutId id="2147483668" r:id="rId7"/>
    <p:sldLayoutId id="2147483669" r:id="rId8"/>
    <p:sldLayoutId id="2147483670" r:id="rId9"/>
    <p:sldLayoutId id="2147483654" r:id="rId10"/>
    <p:sldLayoutId id="2147483655" r:id="rId11"/>
    <p:sldLayoutId id="2147483657" r:id="rId12"/>
    <p:sldLayoutId id="2147483665" r:id="rId13"/>
    <p:sldLayoutId id="2147483671" r:id="rId14"/>
    <p:sldLayoutId id="2147483673" r:id="rId15"/>
    <p:sldLayoutId id="2147483674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None/>
        <a:defRPr sz="2000" kern="1200" spc="-50" baseline="0">
          <a:solidFill>
            <a:srgbClr val="262626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800" kern="1200" spc="-50" baseline="0">
          <a:solidFill>
            <a:srgbClr val="262626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600" kern="1200" spc="-50" baseline="0">
          <a:solidFill>
            <a:srgbClr val="262626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400" kern="1200" spc="-50" baseline="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None/>
        <a:defRPr sz="1400" kern="1200" spc="-50" baseline="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jpeg"/><Relationship Id="rId3" Type="http://schemas.openxmlformats.org/officeDocument/2006/relationships/image" Target="../media/image39.emf"/><Relationship Id="rId7" Type="http://schemas.openxmlformats.org/officeDocument/2006/relationships/image" Target="../media/image43.tiff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tiff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tiff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medium.com/@withinsight1/the-front-end-spectrum-c0f30998c9f0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icrosoft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61.png"/><Relationship Id="rId21" Type="http://schemas.openxmlformats.org/officeDocument/2006/relationships/image" Target="../media/image79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13.png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24" Type="http://schemas.microsoft.com/office/2007/relationships/hdphoto" Target="../media/hdphoto1.wdp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ody of water next to the ocean&#10;&#10;Description generated with very high confidence">
            <a:extLst>
              <a:ext uri="{FF2B5EF4-FFF2-40B4-BE49-F238E27FC236}">
                <a16:creationId xmlns:a16="http://schemas.microsoft.com/office/drawing/2014/main" id="{3AD16BA9-D95F-40A0-89D9-DE578E4BD5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B051579-52C7-4D72-88DE-1436711C3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FFFFFF"/>
                </a:solidFill>
              </a:rPr>
              <a:t>Getting your feet wet with Office add-in development (without drowning)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A19BF77-EB67-4DFE-96AF-79942A6DB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>
                <a:solidFill>
                  <a:srgbClr val="FFFFFF"/>
                </a:solidFill>
              </a:rPr>
              <a:t>@</a:t>
            </a:r>
            <a:r>
              <a:rPr lang="en-GB" sz="2000" dirty="0" err="1">
                <a:solidFill>
                  <a:srgbClr val="FFFFFF"/>
                </a:solidFill>
              </a:rPr>
              <a:t>CameronDwyer</a:t>
            </a:r>
            <a:r>
              <a:rPr lang="en-GB" sz="2000" dirty="0">
                <a:solidFill>
                  <a:srgbClr val="FFFFFF"/>
                </a:solidFill>
              </a:rPr>
              <a:t> | Microsoft MVP | CTO OnePlace Solutions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6B7B4E-254E-4B37-A106-6ACB24BCDE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175"/>
          <a:stretch/>
        </p:blipFill>
        <p:spPr>
          <a:xfrm>
            <a:off x="9384007" y="360758"/>
            <a:ext cx="2250369" cy="11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08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D98A7E-70CD-441F-8004-DD6163F4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A0F70-E7C0-4C1A-8F50-2C6DB1AF1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What is an add-in </a:t>
            </a:r>
          </a:p>
          <a:p>
            <a:r>
              <a:rPr lang="en-AU" dirty="0"/>
              <a:t>Why did we need a new add-in model</a:t>
            </a:r>
          </a:p>
          <a:p>
            <a:r>
              <a:rPr lang="en-AU" dirty="0"/>
              <a:t>What is the modern add-in model</a:t>
            </a:r>
          </a:p>
          <a:p>
            <a:r>
              <a:rPr lang="en-AU" dirty="0"/>
              <a:t>Ways can we extend and customise Office products using modern add-ins</a:t>
            </a:r>
          </a:p>
          <a:p>
            <a:r>
              <a:rPr lang="en-AU" dirty="0"/>
              <a:t>How add-ins are deployed</a:t>
            </a:r>
          </a:p>
          <a:p>
            <a:r>
              <a:rPr lang="en-AU" dirty="0"/>
              <a:t>My top tips for getting started with add-in development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5758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add-in?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674517" y="1724566"/>
            <a:ext cx="8513969" cy="3587818"/>
          </a:xfrm>
          <a:prstGeom prst="rect">
            <a:avLst/>
          </a:prstGeom>
          <a:solidFill>
            <a:schemeClr val="bg1"/>
          </a:solidFill>
          <a:ln w="15875">
            <a:solidFill>
              <a:srgbClr val="235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293" name="Rectangle 292"/>
          <p:cNvSpPr/>
          <p:nvPr/>
        </p:nvSpPr>
        <p:spPr bwMode="auto">
          <a:xfrm>
            <a:off x="1681057" y="1728404"/>
            <a:ext cx="8513969" cy="456799"/>
          </a:xfrm>
          <a:prstGeom prst="rect">
            <a:avLst/>
          </a:prstGeom>
          <a:solidFill>
            <a:srgbClr val="23568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4" rIns="182854" bIns="14628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Extend Microsoft 365 experiences</a:t>
            </a:r>
          </a:p>
        </p:txBody>
      </p:sp>
      <p:sp>
        <p:nvSpPr>
          <p:cNvPr id="294" name="Rectangle 293"/>
          <p:cNvSpPr/>
          <p:nvPr/>
        </p:nvSpPr>
        <p:spPr>
          <a:xfrm>
            <a:off x="4820081" y="1734464"/>
            <a:ext cx="1627166" cy="45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E6E6E6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9BB8B2-DF7B-4AAB-B65E-94F4B26D6BEE}"/>
              </a:ext>
            </a:extLst>
          </p:cNvPr>
          <p:cNvGrpSpPr/>
          <p:nvPr/>
        </p:nvGrpSpPr>
        <p:grpSpPr>
          <a:xfrm>
            <a:off x="1808556" y="2674983"/>
            <a:ext cx="1506874" cy="2417642"/>
            <a:chOff x="554186" y="1954179"/>
            <a:chExt cx="1667341" cy="2660311"/>
          </a:xfrm>
        </p:grpSpPr>
        <p:sp>
          <p:nvSpPr>
            <p:cNvPr id="161" name="TextBox 160"/>
            <p:cNvSpPr txBox="1"/>
            <p:nvPr/>
          </p:nvSpPr>
          <p:spPr>
            <a:xfrm>
              <a:off x="554186" y="1954179"/>
              <a:ext cx="1667341" cy="489295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Documents</a:t>
              </a:r>
            </a:p>
          </p:txBody>
        </p:sp>
        <p:sp>
          <p:nvSpPr>
            <p:cNvPr id="232" name="Freeform 124"/>
            <p:cNvSpPr>
              <a:spLocks/>
            </p:cNvSpPr>
            <p:nvPr/>
          </p:nvSpPr>
          <p:spPr bwMode="auto">
            <a:xfrm>
              <a:off x="599550" y="2374286"/>
              <a:ext cx="1569400" cy="2240204"/>
            </a:xfrm>
            <a:custGeom>
              <a:avLst/>
              <a:gdLst>
                <a:gd name="T0" fmla="*/ 0 w 423"/>
                <a:gd name="T1" fmla="*/ 590 h 604"/>
                <a:gd name="T2" fmla="*/ 14 w 423"/>
                <a:gd name="T3" fmla="*/ 604 h 604"/>
                <a:gd name="T4" fmla="*/ 409 w 423"/>
                <a:gd name="T5" fmla="*/ 604 h 604"/>
                <a:gd name="T6" fmla="*/ 423 w 423"/>
                <a:gd name="T7" fmla="*/ 590 h 604"/>
                <a:gd name="T8" fmla="*/ 423 w 423"/>
                <a:gd name="T9" fmla="*/ 14 h 604"/>
                <a:gd name="T10" fmla="*/ 409 w 423"/>
                <a:gd name="T11" fmla="*/ 0 h 604"/>
                <a:gd name="T12" fmla="*/ 14 w 423"/>
                <a:gd name="T13" fmla="*/ 0 h 604"/>
                <a:gd name="T14" fmla="*/ 0 w 423"/>
                <a:gd name="T15" fmla="*/ 14 h 604"/>
                <a:gd name="T16" fmla="*/ 0 w 423"/>
                <a:gd name="T17" fmla="*/ 59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604">
                  <a:moveTo>
                    <a:pt x="0" y="590"/>
                  </a:moveTo>
                  <a:cubicBezTo>
                    <a:pt x="0" y="598"/>
                    <a:pt x="6" y="604"/>
                    <a:pt x="14" y="604"/>
                  </a:cubicBezTo>
                  <a:cubicBezTo>
                    <a:pt x="409" y="604"/>
                    <a:pt x="409" y="604"/>
                    <a:pt x="409" y="604"/>
                  </a:cubicBezTo>
                  <a:cubicBezTo>
                    <a:pt x="417" y="604"/>
                    <a:pt x="423" y="598"/>
                    <a:pt x="423" y="590"/>
                  </a:cubicBezTo>
                  <a:cubicBezTo>
                    <a:pt x="423" y="14"/>
                    <a:pt x="423" y="14"/>
                    <a:pt x="423" y="14"/>
                  </a:cubicBezTo>
                  <a:cubicBezTo>
                    <a:pt x="423" y="6"/>
                    <a:pt x="417" y="0"/>
                    <a:pt x="40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lnTo>
                    <a:pt x="0" y="590"/>
                  </a:lnTo>
                  <a:close/>
                </a:path>
              </a:pathLst>
            </a:custGeom>
            <a:noFill/>
            <a:ln w="15875">
              <a:solidFill>
                <a:schemeClr val="tx1"/>
              </a:solidFill>
              <a:headEnd type="none" w="med" len="med"/>
              <a:tailEnd type="none" w="med" len="med"/>
            </a:ln>
            <a:effectLst/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29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grpSp>
          <p:nvGrpSpPr>
            <p:cNvPr id="233" name="Group 232"/>
            <p:cNvGrpSpPr/>
            <p:nvPr/>
          </p:nvGrpSpPr>
          <p:grpSpPr>
            <a:xfrm>
              <a:off x="1802614" y="2455210"/>
              <a:ext cx="178777" cy="51888"/>
              <a:chOff x="3519313" y="2455072"/>
              <a:chExt cx="178802" cy="51895"/>
            </a:xfrm>
          </p:grpSpPr>
          <p:cxnSp>
            <p:nvCxnSpPr>
              <p:cNvPr id="247" name="Straight Connector 246"/>
              <p:cNvCxnSpPr/>
              <p:nvPr/>
            </p:nvCxnSpPr>
            <p:spPr>
              <a:xfrm>
                <a:off x="3519313" y="2494798"/>
                <a:ext cx="7236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Rectangle 247"/>
              <p:cNvSpPr/>
              <p:nvPr/>
            </p:nvSpPr>
            <p:spPr bwMode="auto">
              <a:xfrm>
                <a:off x="3650938" y="2455072"/>
                <a:ext cx="47177" cy="5189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35" name="Straight Connector 234"/>
            <p:cNvCxnSpPr>
              <a:cxnSpLocks/>
            </p:cNvCxnSpPr>
            <p:nvPr/>
          </p:nvCxnSpPr>
          <p:spPr>
            <a:xfrm>
              <a:off x="699340" y="2801609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>
              <a:off x="699340" y="2988548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699340" y="3175486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>
              <a:off x="699340" y="3362425"/>
              <a:ext cx="848292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>
              <a:off x="699339" y="3736302"/>
              <a:ext cx="1371405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>
              <a:off x="699339" y="3549363"/>
              <a:ext cx="1371405" cy="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>
              <a:off x="699339" y="4484055"/>
              <a:ext cx="1371405" cy="0"/>
            </a:xfrm>
            <a:prstGeom prst="line">
              <a:avLst/>
            </a:prstGeom>
            <a:noFill/>
            <a:ln w="15875">
              <a:solidFill>
                <a:schemeClr val="accent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>
              <a:off x="699339" y="4297117"/>
              <a:ext cx="1371405" cy="0"/>
            </a:xfrm>
            <a:prstGeom prst="line">
              <a:avLst/>
            </a:prstGeom>
            <a:noFill/>
            <a:ln w="15875">
              <a:solidFill>
                <a:schemeClr val="accent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sp>
          <p:nvSpPr>
            <p:cNvPr id="243" name="Rectangle 242"/>
            <p:cNvSpPr/>
            <p:nvPr/>
          </p:nvSpPr>
          <p:spPr>
            <a:xfrm>
              <a:off x="1027661" y="3882397"/>
              <a:ext cx="735186" cy="279621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29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grpSp>
          <p:nvGrpSpPr>
            <p:cNvPr id="244" name="Group 243"/>
            <p:cNvGrpSpPr/>
            <p:nvPr/>
          </p:nvGrpSpPr>
          <p:grpSpPr>
            <a:xfrm>
              <a:off x="1617809" y="2911668"/>
              <a:ext cx="441960" cy="436344"/>
              <a:chOff x="5236308" y="471199"/>
              <a:chExt cx="662637" cy="654216"/>
            </a:xfrm>
          </p:grpSpPr>
          <p:sp>
            <p:nvSpPr>
              <p:cNvPr id="245" name="Partial Circle 244"/>
              <p:cNvSpPr/>
              <p:nvPr/>
            </p:nvSpPr>
            <p:spPr bwMode="auto">
              <a:xfrm>
                <a:off x="5236308" y="508000"/>
                <a:ext cx="617415" cy="617415"/>
              </a:xfrm>
              <a:prstGeom prst="pie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46" name="Partial Circle 245"/>
              <p:cNvSpPr/>
              <p:nvPr/>
            </p:nvSpPr>
            <p:spPr bwMode="auto">
              <a:xfrm rot="18411831">
                <a:off x="5272772" y="471199"/>
                <a:ext cx="626173" cy="626173"/>
              </a:xfrm>
              <a:prstGeom prst="pie">
                <a:avLst>
                  <a:gd name="adj1" fmla="val 19394019"/>
                  <a:gd name="adj2" fmla="val 3105972"/>
                </a:avLst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Segoe UI" pitchFamily="34" charset="0"/>
                </a:endParaRP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87C6EF8-8A41-48C6-B0CC-DC425A98F398}"/>
                </a:ext>
              </a:extLst>
            </p:cNvPr>
            <p:cNvCxnSpPr>
              <a:cxnSpLocks/>
            </p:cNvCxnSpPr>
            <p:nvPr/>
          </p:nvCxnSpPr>
          <p:spPr>
            <a:xfrm>
              <a:off x="599550" y="2611553"/>
              <a:ext cx="1565492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578A71C-1810-4375-9E3A-88B29F4478D3}"/>
                </a:ext>
              </a:extLst>
            </p:cNvPr>
            <p:cNvGrpSpPr/>
            <p:nvPr/>
          </p:nvGrpSpPr>
          <p:grpSpPr>
            <a:xfrm>
              <a:off x="2035536" y="2448739"/>
              <a:ext cx="59952" cy="59952"/>
              <a:chOff x="3544362" y="2448739"/>
              <a:chExt cx="59952" cy="5995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F20B433-63E1-4381-9EAC-5EC36F4C8DEE}"/>
                  </a:ext>
                </a:extLst>
              </p:cNvPr>
              <p:cNvCxnSpPr/>
              <p:nvPr/>
            </p:nvCxnSpPr>
            <p:spPr>
              <a:xfrm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70CCF948-B091-404E-9257-714A14251B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2FED66-FB25-4EBB-9225-E100F3DBC8F0}"/>
              </a:ext>
            </a:extLst>
          </p:cNvPr>
          <p:cNvGrpSpPr/>
          <p:nvPr/>
        </p:nvGrpSpPr>
        <p:grpSpPr>
          <a:xfrm>
            <a:off x="3377038" y="3260743"/>
            <a:ext cx="2509648" cy="1828445"/>
            <a:chOff x="2266283" y="2734746"/>
            <a:chExt cx="2615623" cy="1910922"/>
          </a:xfrm>
        </p:grpSpPr>
        <p:sp>
          <p:nvSpPr>
            <p:cNvPr id="164" name="TextBox 163"/>
            <p:cNvSpPr txBox="1"/>
            <p:nvPr/>
          </p:nvSpPr>
          <p:spPr>
            <a:xfrm>
              <a:off x="2671849" y="2734746"/>
              <a:ext cx="1834076" cy="493142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Conversations</a:t>
              </a:r>
            </a:p>
          </p:txBody>
        </p:sp>
        <p:grpSp>
          <p:nvGrpSpPr>
            <p:cNvPr id="251" name="Group 250"/>
            <p:cNvGrpSpPr/>
            <p:nvPr/>
          </p:nvGrpSpPr>
          <p:grpSpPr>
            <a:xfrm>
              <a:off x="2266283" y="3152287"/>
              <a:ext cx="2615623" cy="1493381"/>
              <a:chOff x="860785" y="2274531"/>
              <a:chExt cx="1711028" cy="976904"/>
            </a:xfrm>
          </p:grpSpPr>
          <p:grpSp>
            <p:nvGrpSpPr>
              <p:cNvPr id="271" name="Group 270"/>
              <p:cNvGrpSpPr/>
              <p:nvPr/>
            </p:nvGrpSpPr>
            <p:grpSpPr>
              <a:xfrm>
                <a:off x="860785" y="2274531"/>
                <a:ext cx="1711028" cy="976904"/>
                <a:chOff x="506413" y="1787409"/>
                <a:chExt cx="2105025" cy="1201854"/>
              </a:xfrm>
            </p:grpSpPr>
            <p:sp>
              <p:nvSpPr>
                <p:cNvPr id="275" name="Rectangle 20"/>
                <p:cNvSpPr>
                  <a:spLocks noChangeArrowheads="1"/>
                </p:cNvSpPr>
                <p:nvPr/>
              </p:nvSpPr>
              <p:spPr bwMode="auto">
                <a:xfrm>
                  <a:off x="758825" y="1787409"/>
                  <a:ext cx="1624012" cy="1120775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l 21"/>
                <p:cNvSpPr>
                  <a:spLocks noChangeArrowheads="1"/>
                </p:cNvSpPr>
                <p:nvPr/>
              </p:nvSpPr>
              <p:spPr bwMode="auto">
                <a:xfrm>
                  <a:off x="1552575" y="1808744"/>
                  <a:ext cx="36512" cy="3651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Freeform 23"/>
                <p:cNvSpPr>
                  <a:spLocks/>
                </p:cNvSpPr>
                <p:nvPr/>
              </p:nvSpPr>
              <p:spPr bwMode="auto">
                <a:xfrm>
                  <a:off x="506413" y="2903538"/>
                  <a:ext cx="2105025" cy="85725"/>
                </a:xfrm>
                <a:custGeom>
                  <a:avLst/>
                  <a:gdLst>
                    <a:gd name="T0" fmla="*/ 0 w 175"/>
                    <a:gd name="T1" fmla="*/ 0 h 7"/>
                    <a:gd name="T2" fmla="*/ 0 w 175"/>
                    <a:gd name="T3" fmla="*/ 1 h 7"/>
                    <a:gd name="T4" fmla="*/ 7 w 175"/>
                    <a:gd name="T5" fmla="*/ 7 h 7"/>
                    <a:gd name="T6" fmla="*/ 168 w 175"/>
                    <a:gd name="T7" fmla="*/ 7 h 7"/>
                    <a:gd name="T8" fmla="*/ 175 w 175"/>
                    <a:gd name="T9" fmla="*/ 1 h 7"/>
                    <a:gd name="T10" fmla="*/ 175 w 175"/>
                    <a:gd name="T11" fmla="*/ 0 h 7"/>
                    <a:gd name="T12" fmla="*/ 0 w 175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5" h="7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3" y="7"/>
                        <a:pt x="7" y="7"/>
                      </a:cubicBezTo>
                      <a:cubicBezTo>
                        <a:pt x="168" y="7"/>
                        <a:pt x="168" y="7"/>
                        <a:pt x="168" y="7"/>
                      </a:cubicBezTo>
                      <a:cubicBezTo>
                        <a:pt x="172" y="7"/>
                        <a:pt x="175" y="4"/>
                        <a:pt x="175" y="1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2" name="Rectangle 271"/>
              <p:cNvSpPr/>
              <p:nvPr/>
            </p:nvSpPr>
            <p:spPr bwMode="auto">
              <a:xfrm>
                <a:off x="1416844" y="2379232"/>
                <a:ext cx="846536" cy="73958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73" name="Rectangle 272"/>
              <p:cNvSpPr/>
              <p:nvPr/>
            </p:nvSpPr>
            <p:spPr bwMode="auto">
              <a:xfrm>
                <a:off x="1142807" y="2375321"/>
                <a:ext cx="234036" cy="73958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14" tIns="91414" rIns="34285" bIns="34285" rtlCol="0" anchor="b" anchorCtr="0"/>
              <a:lstStyle/>
              <a:p>
                <a:pPr marL="0" marR="0" lvl="0" indent="0" algn="ctr" defTabSz="9320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74" name="Rectangle 273"/>
              <p:cNvSpPr/>
              <p:nvPr/>
            </p:nvSpPr>
            <p:spPr bwMode="auto">
              <a:xfrm>
                <a:off x="1142807" y="2375321"/>
                <a:ext cx="234036" cy="709167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cxnSp>
          <p:nvCxnSpPr>
            <p:cNvPr id="253" name="Straight Connector 252"/>
            <p:cNvCxnSpPr/>
            <p:nvPr/>
          </p:nvCxnSpPr>
          <p:spPr>
            <a:xfrm>
              <a:off x="3343330" y="3589569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3343330" y="3659348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5" name="Group 254"/>
            <p:cNvGrpSpPr/>
            <p:nvPr/>
          </p:nvGrpSpPr>
          <p:grpSpPr>
            <a:xfrm>
              <a:off x="3465764" y="3856258"/>
              <a:ext cx="904970" cy="79564"/>
              <a:chOff x="5149230" y="3727609"/>
              <a:chExt cx="905098" cy="79575"/>
            </a:xfrm>
          </p:grpSpPr>
          <p:cxnSp>
            <p:nvCxnSpPr>
              <p:cNvPr id="269" name="Straight Connector 268"/>
              <p:cNvCxnSpPr/>
              <p:nvPr/>
            </p:nvCxnSpPr>
            <p:spPr>
              <a:xfrm>
                <a:off x="5149230" y="3727609"/>
                <a:ext cx="905098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5149230" y="3807184"/>
                <a:ext cx="905098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7" name="Straight Connector 256"/>
            <p:cNvCxnSpPr/>
            <p:nvPr/>
          </p:nvCxnSpPr>
          <p:spPr>
            <a:xfrm>
              <a:off x="3341660" y="4141588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3341660" y="4211367"/>
              <a:ext cx="90497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people_5" title="Icon of a person with a box around them">
              <a:extLst>
                <a:ext uri="{FF2B5EF4-FFF2-40B4-BE49-F238E27FC236}">
                  <a16:creationId xmlns:a16="http://schemas.microsoft.com/office/drawing/2014/main" id="{816F66D8-9A70-4881-8D5D-48ADD7550C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14970" y="3559909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99" name="people_5" title="Icon of a person with a box around them">
              <a:extLst>
                <a:ext uri="{FF2B5EF4-FFF2-40B4-BE49-F238E27FC236}">
                  <a16:creationId xmlns:a16="http://schemas.microsoft.com/office/drawing/2014/main" id="{91C9FECB-25AB-4AE5-AA7B-3F66D7C2BB6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334788" y="3838756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00" name="people_5" title="Icon of a person with a box around them">
              <a:extLst>
                <a:ext uri="{FF2B5EF4-FFF2-40B4-BE49-F238E27FC236}">
                  <a16:creationId xmlns:a16="http://schemas.microsoft.com/office/drawing/2014/main" id="{97C36761-CED9-4ABE-99B2-3418DA3BDF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09049" y="4100200"/>
              <a:ext cx="113347" cy="112897"/>
            </a:xfrm>
            <a:custGeom>
              <a:avLst/>
              <a:gdLst>
                <a:gd name="T0" fmla="*/ 90 w 347"/>
                <a:gd name="T1" fmla="*/ 124 h 347"/>
                <a:gd name="T2" fmla="*/ 175 w 347"/>
                <a:gd name="T3" fmla="*/ 39 h 347"/>
                <a:gd name="T4" fmla="*/ 260 w 347"/>
                <a:gd name="T5" fmla="*/ 124 h 347"/>
                <a:gd name="T6" fmla="*/ 175 w 347"/>
                <a:gd name="T7" fmla="*/ 209 h 347"/>
                <a:gd name="T8" fmla="*/ 90 w 347"/>
                <a:gd name="T9" fmla="*/ 124 h 347"/>
                <a:gd name="T10" fmla="*/ 325 w 347"/>
                <a:gd name="T11" fmla="*/ 347 h 347"/>
                <a:gd name="T12" fmla="*/ 347 w 347"/>
                <a:gd name="T13" fmla="*/ 347 h 347"/>
                <a:gd name="T14" fmla="*/ 347 w 347"/>
                <a:gd name="T15" fmla="*/ 0 h 347"/>
                <a:gd name="T16" fmla="*/ 0 w 347"/>
                <a:gd name="T17" fmla="*/ 0 h 347"/>
                <a:gd name="T18" fmla="*/ 0 w 347"/>
                <a:gd name="T19" fmla="*/ 347 h 347"/>
                <a:gd name="T20" fmla="*/ 19 w 347"/>
                <a:gd name="T21" fmla="*/ 347 h 347"/>
                <a:gd name="T22" fmla="*/ 36 w 347"/>
                <a:gd name="T23" fmla="*/ 347 h 347"/>
                <a:gd name="T24" fmla="*/ 174 w 347"/>
                <a:gd name="T25" fmla="*/ 209 h 347"/>
                <a:gd name="T26" fmla="*/ 311 w 347"/>
                <a:gd name="T27" fmla="*/ 347 h 347"/>
                <a:gd name="T28" fmla="*/ 325 w 347"/>
                <a:gd name="T29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47">
                  <a:moveTo>
                    <a:pt x="90" y="124"/>
                  </a:moveTo>
                  <a:cubicBezTo>
                    <a:pt x="90" y="77"/>
                    <a:pt x="128" y="39"/>
                    <a:pt x="175" y="39"/>
                  </a:cubicBezTo>
                  <a:cubicBezTo>
                    <a:pt x="222" y="39"/>
                    <a:pt x="260" y="77"/>
                    <a:pt x="260" y="124"/>
                  </a:cubicBezTo>
                  <a:cubicBezTo>
                    <a:pt x="260" y="171"/>
                    <a:pt x="222" y="209"/>
                    <a:pt x="175" y="209"/>
                  </a:cubicBezTo>
                  <a:cubicBezTo>
                    <a:pt x="128" y="209"/>
                    <a:pt x="90" y="171"/>
                    <a:pt x="90" y="124"/>
                  </a:cubicBezTo>
                  <a:close/>
                  <a:moveTo>
                    <a:pt x="325" y="347"/>
                  </a:moveTo>
                  <a:cubicBezTo>
                    <a:pt x="347" y="347"/>
                    <a:pt x="347" y="347"/>
                    <a:pt x="3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9" y="347"/>
                    <a:pt x="19" y="347"/>
                    <a:pt x="19" y="347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36" y="271"/>
                    <a:pt x="98" y="209"/>
                    <a:pt x="174" y="209"/>
                  </a:cubicBezTo>
                  <a:cubicBezTo>
                    <a:pt x="249" y="209"/>
                    <a:pt x="311" y="271"/>
                    <a:pt x="311" y="347"/>
                  </a:cubicBezTo>
                  <a:lnTo>
                    <a:pt x="325" y="347"/>
                  </a:lnTo>
                  <a:close/>
                </a:path>
              </a:pathLst>
            </a:custGeom>
            <a:noFill/>
            <a:ln w="15875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4BAF9E-74D9-49B4-BA84-A7B3CC084CEE}"/>
              </a:ext>
            </a:extLst>
          </p:cNvPr>
          <p:cNvGrpSpPr/>
          <p:nvPr/>
        </p:nvGrpSpPr>
        <p:grpSpPr>
          <a:xfrm>
            <a:off x="5977074" y="2686843"/>
            <a:ext cx="1501789" cy="2402345"/>
            <a:chOff x="4992634" y="1954179"/>
            <a:chExt cx="1667341" cy="2655866"/>
          </a:xfrm>
        </p:grpSpPr>
        <p:grpSp>
          <p:nvGrpSpPr>
            <p:cNvPr id="279" name="Group 278"/>
            <p:cNvGrpSpPr/>
            <p:nvPr/>
          </p:nvGrpSpPr>
          <p:grpSpPr>
            <a:xfrm>
              <a:off x="4992634" y="1954179"/>
              <a:ext cx="1667341" cy="2655866"/>
              <a:chOff x="6832147" y="1953970"/>
              <a:chExt cx="1667578" cy="2656243"/>
            </a:xfrm>
          </p:grpSpPr>
          <p:sp>
            <p:nvSpPr>
              <p:cNvPr id="280" name="TextBox 279"/>
              <p:cNvSpPr txBox="1"/>
              <p:nvPr/>
            </p:nvSpPr>
            <p:spPr>
              <a:xfrm>
                <a:off x="6832147" y="1953970"/>
                <a:ext cx="1667578" cy="489353"/>
              </a:xfrm>
              <a:prstGeom prst="rect">
                <a:avLst/>
              </a:prstGeom>
              <a:noFill/>
            </p:spPr>
            <p:txBody>
              <a:bodyPr wrap="square" lIns="182854" tIns="146284" rIns="182854" bIns="146284" rtlCol="0">
                <a:spAutoFit/>
              </a:bodyPr>
              <a:lstStyle/>
              <a:p>
                <a:pPr marL="0" marR="0" lvl="0" indent="0" algn="ctr" defTabSz="914367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2917">
                          <a:srgbClr val="1A1A1A"/>
                        </a:gs>
                        <a:gs pos="30000">
                          <a:srgbClr val="1A1A1A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Pages</a:t>
                </a:r>
              </a:p>
            </p:txBody>
          </p:sp>
          <p:sp>
            <p:nvSpPr>
              <p:cNvPr id="282" name="Freeform 124"/>
              <p:cNvSpPr>
                <a:spLocks/>
              </p:cNvSpPr>
              <p:nvPr/>
            </p:nvSpPr>
            <p:spPr bwMode="auto">
              <a:xfrm>
                <a:off x="6881125" y="2369691"/>
                <a:ext cx="1569623" cy="2240522"/>
              </a:xfrm>
              <a:custGeom>
                <a:avLst/>
                <a:gdLst>
                  <a:gd name="T0" fmla="*/ 0 w 423"/>
                  <a:gd name="T1" fmla="*/ 590 h 604"/>
                  <a:gd name="T2" fmla="*/ 14 w 423"/>
                  <a:gd name="T3" fmla="*/ 604 h 604"/>
                  <a:gd name="T4" fmla="*/ 409 w 423"/>
                  <a:gd name="T5" fmla="*/ 604 h 604"/>
                  <a:gd name="T6" fmla="*/ 423 w 423"/>
                  <a:gd name="T7" fmla="*/ 590 h 604"/>
                  <a:gd name="T8" fmla="*/ 423 w 423"/>
                  <a:gd name="T9" fmla="*/ 14 h 604"/>
                  <a:gd name="T10" fmla="*/ 409 w 423"/>
                  <a:gd name="T11" fmla="*/ 0 h 604"/>
                  <a:gd name="T12" fmla="*/ 14 w 423"/>
                  <a:gd name="T13" fmla="*/ 0 h 604"/>
                  <a:gd name="T14" fmla="*/ 0 w 423"/>
                  <a:gd name="T15" fmla="*/ 14 h 604"/>
                  <a:gd name="T16" fmla="*/ 0 w 423"/>
                  <a:gd name="T17" fmla="*/ 59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3" h="604">
                    <a:moveTo>
                      <a:pt x="0" y="590"/>
                    </a:moveTo>
                    <a:cubicBezTo>
                      <a:pt x="0" y="598"/>
                      <a:pt x="6" y="604"/>
                      <a:pt x="14" y="604"/>
                    </a:cubicBezTo>
                    <a:cubicBezTo>
                      <a:pt x="409" y="604"/>
                      <a:pt x="409" y="604"/>
                      <a:pt x="409" y="604"/>
                    </a:cubicBezTo>
                    <a:cubicBezTo>
                      <a:pt x="417" y="604"/>
                      <a:pt x="423" y="598"/>
                      <a:pt x="423" y="590"/>
                    </a:cubicBezTo>
                    <a:cubicBezTo>
                      <a:pt x="423" y="14"/>
                      <a:pt x="423" y="14"/>
                      <a:pt x="423" y="14"/>
                    </a:cubicBezTo>
                    <a:cubicBezTo>
                      <a:pt x="423" y="6"/>
                      <a:pt x="417" y="0"/>
                      <a:pt x="40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lnTo>
                      <a:pt x="0" y="590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 vert="horz" wrap="square" lIns="89630" tIns="44814" rIns="89630" bIns="4481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1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7002590" y="2774445"/>
                <a:ext cx="1318182" cy="373929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7002590" y="3261494"/>
                <a:ext cx="320512" cy="359792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7002589" y="3761115"/>
                <a:ext cx="819347" cy="719581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7" name="Rectangle 286">
                <a:extLst/>
              </p:cNvPr>
              <p:cNvSpPr/>
              <p:nvPr/>
            </p:nvSpPr>
            <p:spPr>
              <a:xfrm>
                <a:off x="7999243" y="3258189"/>
                <a:ext cx="320512" cy="1219203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88" name="Rectangle 287">
                <a:extLst/>
              </p:cNvPr>
              <p:cNvSpPr/>
              <p:nvPr/>
            </p:nvSpPr>
            <p:spPr>
              <a:xfrm>
                <a:off x="7500408" y="3258190"/>
                <a:ext cx="320512" cy="359792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6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solidFill>
                      <a:sysClr val="windowText" lastClr="000000"/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2EE8D92F-6716-477E-BAF9-31A507926416}"/>
                </a:ext>
              </a:extLst>
            </p:cNvPr>
            <p:cNvGrpSpPr/>
            <p:nvPr/>
          </p:nvGrpSpPr>
          <p:grpSpPr>
            <a:xfrm>
              <a:off x="6245149" y="2449934"/>
              <a:ext cx="178777" cy="51888"/>
              <a:chOff x="3519313" y="2455072"/>
              <a:chExt cx="178802" cy="51895"/>
            </a:xfrm>
          </p:grpSpPr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D17D2351-144A-4140-923E-75EE9DDF629A}"/>
                  </a:ext>
                </a:extLst>
              </p:cNvPr>
              <p:cNvCxnSpPr/>
              <p:nvPr/>
            </p:nvCxnSpPr>
            <p:spPr>
              <a:xfrm>
                <a:off x="3519313" y="2494798"/>
                <a:ext cx="7236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5E7D0C40-2640-41BC-940A-FF2D11BFAAC4}"/>
                  </a:ext>
                </a:extLst>
              </p:cNvPr>
              <p:cNvSpPr/>
              <p:nvPr/>
            </p:nvSpPr>
            <p:spPr bwMode="auto">
              <a:xfrm>
                <a:off x="3650938" y="2455072"/>
                <a:ext cx="47177" cy="51895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29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A73E815E-56C1-481C-B042-747ACFF168C6}"/>
                </a:ext>
              </a:extLst>
            </p:cNvPr>
            <p:cNvGrpSpPr/>
            <p:nvPr/>
          </p:nvGrpSpPr>
          <p:grpSpPr>
            <a:xfrm>
              <a:off x="6478071" y="2443463"/>
              <a:ext cx="59952" cy="59952"/>
              <a:chOff x="3544362" y="2448739"/>
              <a:chExt cx="59952" cy="59952"/>
            </a:xfrm>
          </p:grpSpPr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07ED5308-9F42-4DB1-BC11-A91F9701D844}"/>
                  </a:ext>
                </a:extLst>
              </p:cNvPr>
              <p:cNvCxnSpPr/>
              <p:nvPr/>
            </p:nvCxnSpPr>
            <p:spPr>
              <a:xfrm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B468B4E6-3AD6-4BAB-897A-DED1979218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44362" y="2448739"/>
                <a:ext cx="59952" cy="5995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858DF9C-830F-40A8-AB36-F6F565B18C70}"/>
                </a:ext>
              </a:extLst>
            </p:cNvPr>
            <p:cNvCxnSpPr>
              <a:cxnSpLocks/>
            </p:cNvCxnSpPr>
            <p:nvPr/>
          </p:nvCxnSpPr>
          <p:spPr>
            <a:xfrm>
              <a:off x="5041605" y="2602394"/>
              <a:ext cx="1565492" cy="0"/>
            </a:xfrm>
            <a:prstGeom prst="line">
              <a:avLst/>
            </a:prstGeom>
            <a:ln w="15875"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143D187-D065-4F79-901B-DCB0DBB4C59C}"/>
              </a:ext>
            </a:extLst>
          </p:cNvPr>
          <p:cNvGrpSpPr/>
          <p:nvPr/>
        </p:nvGrpSpPr>
        <p:grpSpPr>
          <a:xfrm>
            <a:off x="7556580" y="3244092"/>
            <a:ext cx="2509648" cy="1828445"/>
            <a:chOff x="2266283" y="2734746"/>
            <a:chExt cx="2615623" cy="1910922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036097-9BE4-4078-9FD6-246AC1FD028F}"/>
                </a:ext>
              </a:extLst>
            </p:cNvPr>
            <p:cNvSpPr txBox="1"/>
            <p:nvPr/>
          </p:nvSpPr>
          <p:spPr>
            <a:xfrm>
              <a:off x="2671849" y="2734746"/>
              <a:ext cx="1834076" cy="511396"/>
            </a:xfrm>
            <a:prstGeom prst="rect">
              <a:avLst/>
            </a:prstGeom>
            <a:noFill/>
          </p:spPr>
          <p:txBody>
            <a:bodyPr wrap="square" lIns="182854" tIns="146284" rIns="182854" bIns="146284" rtlCol="0">
              <a:spAutoFit/>
            </a:bodyPr>
            <a:lstStyle/>
            <a:p>
              <a:pPr marL="0" marR="0" lvl="0" indent="0" algn="ctr" defTabSz="914367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rPr>
                <a:t>Timeline</a:t>
              </a:r>
            </a:p>
          </p:txBody>
        </p: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20904FD8-E7DB-46B0-B75C-9F8D286DB396}"/>
                </a:ext>
              </a:extLst>
            </p:cNvPr>
            <p:cNvGrpSpPr/>
            <p:nvPr/>
          </p:nvGrpSpPr>
          <p:grpSpPr>
            <a:xfrm>
              <a:off x="2266283" y="3152287"/>
              <a:ext cx="2615623" cy="1493381"/>
              <a:chOff x="860785" y="2274531"/>
              <a:chExt cx="1711028" cy="976904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E2F480A2-D53A-491C-A20F-26663659ECDC}"/>
                  </a:ext>
                </a:extLst>
              </p:cNvPr>
              <p:cNvGrpSpPr/>
              <p:nvPr/>
            </p:nvGrpSpPr>
            <p:grpSpPr>
              <a:xfrm>
                <a:off x="860785" y="2274531"/>
                <a:ext cx="1711028" cy="976904"/>
                <a:chOff x="506413" y="1787409"/>
                <a:chExt cx="2105025" cy="1201854"/>
              </a:xfrm>
            </p:grpSpPr>
            <p:sp>
              <p:nvSpPr>
                <p:cNvPr id="202" name="Rectangle 20">
                  <a:extLst>
                    <a:ext uri="{FF2B5EF4-FFF2-40B4-BE49-F238E27FC236}">
                      <a16:creationId xmlns:a16="http://schemas.microsoft.com/office/drawing/2014/main" id="{68697C29-2C52-47D6-82A4-4F7E17940E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8825" y="1787409"/>
                  <a:ext cx="1624012" cy="1120775"/>
                </a:xfrm>
                <a:prstGeom prst="rect">
                  <a:avLst/>
                </a:prstGeom>
                <a:noFill/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Oval 21">
                  <a:extLst>
                    <a:ext uri="{FF2B5EF4-FFF2-40B4-BE49-F238E27FC236}">
                      <a16:creationId xmlns:a16="http://schemas.microsoft.com/office/drawing/2014/main" id="{E8568A30-9784-4784-A6BB-941D01819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52575" y="1808744"/>
                  <a:ext cx="36512" cy="3651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Freeform 23">
                  <a:extLst>
                    <a:ext uri="{FF2B5EF4-FFF2-40B4-BE49-F238E27FC236}">
                      <a16:creationId xmlns:a16="http://schemas.microsoft.com/office/drawing/2014/main" id="{A825F843-BB6F-49CE-8897-2055BE98A6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413" y="2903538"/>
                  <a:ext cx="2105025" cy="85725"/>
                </a:xfrm>
                <a:custGeom>
                  <a:avLst/>
                  <a:gdLst>
                    <a:gd name="T0" fmla="*/ 0 w 175"/>
                    <a:gd name="T1" fmla="*/ 0 h 7"/>
                    <a:gd name="T2" fmla="*/ 0 w 175"/>
                    <a:gd name="T3" fmla="*/ 1 h 7"/>
                    <a:gd name="T4" fmla="*/ 7 w 175"/>
                    <a:gd name="T5" fmla="*/ 7 h 7"/>
                    <a:gd name="T6" fmla="*/ 168 w 175"/>
                    <a:gd name="T7" fmla="*/ 7 h 7"/>
                    <a:gd name="T8" fmla="*/ 175 w 175"/>
                    <a:gd name="T9" fmla="*/ 1 h 7"/>
                    <a:gd name="T10" fmla="*/ 175 w 175"/>
                    <a:gd name="T11" fmla="*/ 0 h 7"/>
                    <a:gd name="T12" fmla="*/ 0 w 175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5" h="7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3" y="7"/>
                        <a:pt x="7" y="7"/>
                      </a:cubicBezTo>
                      <a:cubicBezTo>
                        <a:pt x="168" y="7"/>
                        <a:pt x="168" y="7"/>
                        <a:pt x="168" y="7"/>
                      </a:cubicBezTo>
                      <a:cubicBezTo>
                        <a:pt x="172" y="7"/>
                        <a:pt x="175" y="4"/>
                        <a:pt x="175" y="1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89617" tIns="44808" rIns="89617" bIns="44808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01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65" b="0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735C51EC-D7E8-4A32-B1FA-1E483BCC74E0}"/>
                  </a:ext>
                </a:extLst>
              </p:cNvPr>
              <p:cNvSpPr/>
              <p:nvPr/>
            </p:nvSpPr>
            <p:spPr bwMode="auto">
              <a:xfrm>
                <a:off x="1173850" y="2444123"/>
                <a:ext cx="290399" cy="210468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89617" tIns="44808" rIns="89617" bIns="448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01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4051273-BF24-445B-9E9B-B6E488AF9E85}"/>
                </a:ext>
              </a:extLst>
            </p:cNvPr>
            <p:cNvCxnSpPr>
              <a:cxnSpLocks/>
            </p:cNvCxnSpPr>
            <p:nvPr/>
          </p:nvCxnSpPr>
          <p:spPr>
            <a:xfrm>
              <a:off x="4438397" y="3388247"/>
              <a:ext cx="2935" cy="971510"/>
            </a:xfrm>
            <a:prstGeom prst="line">
              <a:avLst/>
            </a:prstGeom>
            <a:ln w="15875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" name="Rectangle 205">
            <a:extLst>
              <a:ext uri="{FF2B5EF4-FFF2-40B4-BE49-F238E27FC236}">
                <a16:creationId xmlns:a16="http://schemas.microsoft.com/office/drawing/2014/main" id="{8D5E793B-02E7-4649-81A2-C520515ECAE1}"/>
              </a:ext>
            </a:extLst>
          </p:cNvPr>
          <p:cNvSpPr/>
          <p:nvPr/>
        </p:nvSpPr>
        <p:spPr bwMode="auto">
          <a:xfrm>
            <a:off x="8536128" y="3884040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7310C5A-B692-4FA3-A60A-EE47B432B8A4}"/>
              </a:ext>
            </a:extLst>
          </p:cNvPr>
          <p:cNvSpPr/>
          <p:nvPr/>
        </p:nvSpPr>
        <p:spPr bwMode="auto">
          <a:xfrm>
            <a:off x="9071195" y="3884040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5D15505-1D66-4EA9-9756-DFDA23417FE7}"/>
              </a:ext>
            </a:extLst>
          </p:cNvPr>
          <p:cNvSpPr/>
          <p:nvPr/>
        </p:nvSpPr>
        <p:spPr bwMode="auto">
          <a:xfrm>
            <a:off x="8007382" y="4302904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8C006FE-C997-4A7A-84D9-AB69550D188C}"/>
              </a:ext>
            </a:extLst>
          </p:cNvPr>
          <p:cNvSpPr/>
          <p:nvPr/>
        </p:nvSpPr>
        <p:spPr bwMode="auto">
          <a:xfrm>
            <a:off x="8542449" y="4302904"/>
            <a:ext cx="425942" cy="30785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4" name="Oval 21">
            <a:extLst>
              <a:ext uri="{FF2B5EF4-FFF2-40B4-BE49-F238E27FC236}">
                <a16:creationId xmlns:a16="http://schemas.microsoft.com/office/drawing/2014/main" id="{9CAA5A36-CBB7-477D-A744-0B98DEE39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7158" y="3789310"/>
            <a:ext cx="43530" cy="43412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617" tIns="44808" rIns="89617" bIns="4480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0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F5B84D8-4B81-43F8-A7E7-86E8971A1F86}"/>
              </a:ext>
            </a:extLst>
          </p:cNvPr>
          <p:cNvCxnSpPr/>
          <p:nvPr/>
        </p:nvCxnSpPr>
        <p:spPr>
          <a:xfrm>
            <a:off x="8184123" y="4737377"/>
            <a:ext cx="123941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82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7CD391-69EB-48F4-B7D3-5CFB1B3B6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7" y="1200945"/>
            <a:ext cx="7167817" cy="4574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3AF825-3026-44B4-A05F-CCA813020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366" y="2162101"/>
            <a:ext cx="1892501" cy="30402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AC633D-5FB1-463B-9B5F-F6EABD9A455B}"/>
              </a:ext>
            </a:extLst>
          </p:cNvPr>
          <p:cNvSpPr/>
          <p:nvPr/>
        </p:nvSpPr>
        <p:spPr bwMode="auto">
          <a:xfrm>
            <a:off x="5645727" y="1968137"/>
            <a:ext cx="1991517" cy="3666309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Add-ins in Office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925"/>
          <a:stretch/>
        </p:blipFill>
        <p:spPr>
          <a:xfrm>
            <a:off x="1827564" y="1443413"/>
            <a:ext cx="7163856" cy="4570704"/>
          </a:xfrm>
          <a:prstGeom prst="rect">
            <a:avLst/>
          </a:prstGeom>
          <a:ln w="6350">
            <a:solidFill>
              <a:schemeClr val="bg2">
                <a:lumMod val="85000"/>
              </a:schemeClr>
            </a:solidFill>
          </a:ln>
        </p:spPr>
      </p:pic>
      <p:sp>
        <p:nvSpPr>
          <p:cNvPr id="43" name="Rectangle 42"/>
          <p:cNvSpPr/>
          <p:nvPr/>
        </p:nvSpPr>
        <p:spPr bwMode="auto">
          <a:xfrm>
            <a:off x="1827565" y="2506552"/>
            <a:ext cx="1783306" cy="3345597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b="908"/>
          <a:stretch/>
        </p:blipFill>
        <p:spPr>
          <a:xfrm>
            <a:off x="3208630" y="1698545"/>
            <a:ext cx="7162631" cy="4570704"/>
          </a:xfrm>
          <a:prstGeom prst="rect">
            <a:avLst/>
          </a:prstGeom>
          <a:ln w="6350">
            <a:solidFill>
              <a:schemeClr val="bg2">
                <a:lumMod val="85000"/>
              </a:schemeClr>
            </a:solidFill>
          </a:ln>
        </p:spPr>
      </p:pic>
      <p:sp>
        <p:nvSpPr>
          <p:cNvPr id="44" name="Rectangle 43"/>
          <p:cNvSpPr/>
          <p:nvPr/>
        </p:nvSpPr>
        <p:spPr bwMode="auto">
          <a:xfrm>
            <a:off x="8587956" y="2045890"/>
            <a:ext cx="1783306" cy="4067717"/>
          </a:xfrm>
          <a:prstGeom prst="rect">
            <a:avLst/>
          </a:prstGeom>
          <a:noFill/>
          <a:ln w="38100" cap="sq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6715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D98A7E-70CD-441F-8004-DD6163F4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Why did we need a new model?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A0F70-E7C0-4C1A-8F50-2C6DB1AF1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584000"/>
            <a:ext cx="11520000" cy="2209787"/>
          </a:xfrm>
        </p:spPr>
        <p:txBody>
          <a:bodyPr/>
          <a:lstStyle/>
          <a:p>
            <a:r>
              <a:rPr lang="en-AU" dirty="0"/>
              <a:t>Office is now on any device (Windows, Mac, iPhone, iPad, Android, Web Browsers)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3074" name="Picture 2" descr="C:\Users\camer\AppData\Local\Temp\SNAGHTML22684fb.PNG">
            <a:extLst>
              <a:ext uri="{FF2B5EF4-FFF2-40B4-BE49-F238E27FC236}">
                <a16:creationId xmlns:a16="http://schemas.microsoft.com/office/drawing/2014/main" id="{A9A08AE7-F302-4F60-9B2F-0288B2C7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1383"/>
            <a:ext cx="7682753" cy="1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CB590B-3C29-4762-99DB-E5C40A893F18}"/>
              </a:ext>
            </a:extLst>
          </p:cNvPr>
          <p:cNvSpPr txBox="1"/>
          <p:nvPr/>
        </p:nvSpPr>
        <p:spPr>
          <a:xfrm>
            <a:off x="336000" y="4066162"/>
            <a:ext cx="115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Code isolation for performance and stability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304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96750" y="2204633"/>
            <a:ext cx="4478365" cy="1369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3927" rtl="0" eaLnBrk="1" fontAlgn="base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  <a:t>Make your solution </a:t>
            </a:r>
            <a:b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</a:br>
            <a:r>
              <a:rPr kumimoji="0" lang="en-US" sz="3800" b="0" i="0" u="none" strike="noStrike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 charset="0"/>
                <a:ea typeface="Segoe UI Semibold" charset="0"/>
                <a:cs typeface="Segoe UI Semibold" charset="0"/>
              </a:rPr>
              <a:t>part of Office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96750" y="3873798"/>
            <a:ext cx="4332449" cy="831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3927" rtl="0" eaLnBrk="1" fontAlgn="base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-50" normalizeH="0" noProof="0" dirty="0">
                <a:ln w="31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(body)"/>
                <a:ea typeface="Segoe UI" panose="020B0502040204020203" pitchFamily="34" charset="0"/>
                <a:cs typeface="Segoe UI Semilight" panose="020B0402040204020203" pitchFamily="34" charset="0"/>
              </a:rPr>
              <a:t>Extend Office applications across platforms using web technologies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9929A-4488-44A5-9962-E5CA14A18212}"/>
              </a:ext>
            </a:extLst>
          </p:cNvPr>
          <p:cNvGrpSpPr/>
          <p:nvPr/>
        </p:nvGrpSpPr>
        <p:grpSpPr>
          <a:xfrm>
            <a:off x="5745374" y="2308629"/>
            <a:ext cx="6445451" cy="2240744"/>
            <a:chOff x="5860580" y="2354425"/>
            <a:chExt cx="6574696" cy="2285676"/>
          </a:xfrm>
        </p:grpSpPr>
        <p:grpSp>
          <p:nvGrpSpPr>
            <p:cNvPr id="10" name="Group 9"/>
            <p:cNvGrpSpPr/>
            <p:nvPr/>
          </p:nvGrpSpPr>
          <p:grpSpPr>
            <a:xfrm>
              <a:off x="5860580" y="2354425"/>
              <a:ext cx="6574696" cy="2285676"/>
              <a:chOff x="5860529" y="2354262"/>
              <a:chExt cx="6575629" cy="2286000"/>
            </a:xfrm>
          </p:grpSpPr>
          <p:sp>
            <p:nvSpPr>
              <p:cNvPr id="7" name="Rectangle 6"/>
              <p:cNvSpPr/>
              <p:nvPr/>
            </p:nvSpPr>
            <p:spPr bwMode="auto">
              <a:xfrm>
                <a:off x="8504238" y="2354262"/>
                <a:ext cx="3931920" cy="228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4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Segoe UI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73" name="r2"/>
              <p:cNvSpPr/>
              <p:nvPr/>
            </p:nvSpPr>
            <p:spPr bwMode="auto">
              <a:xfrm>
                <a:off x="5860529" y="2354262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Cross </a:t>
                </a:r>
              </a:p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platform</a:t>
                </a:r>
              </a:p>
            </p:txBody>
          </p:sp>
          <p:sp>
            <p:nvSpPr>
              <p:cNvPr id="74" name="r2"/>
              <p:cNvSpPr/>
              <p:nvPr/>
            </p:nvSpPr>
            <p:spPr bwMode="auto">
              <a:xfrm>
                <a:off x="8420848" y="2354262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71BEE9C-60BA-405C-8DDC-5A43A086FE55}"/>
                </a:ext>
              </a:extLst>
            </p:cNvPr>
            <p:cNvGrpSpPr/>
            <p:nvPr/>
          </p:nvGrpSpPr>
          <p:grpSpPr>
            <a:xfrm>
              <a:off x="10359027" y="2911929"/>
              <a:ext cx="1886332" cy="1336233"/>
              <a:chOff x="10305156" y="2932718"/>
              <a:chExt cx="1886332" cy="1336233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F5B9D20C-C4DF-420C-9CA4-D937B71378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5237"/>
              <a:stretch/>
            </p:blipFill>
            <p:spPr>
              <a:xfrm>
                <a:off x="10562667" y="3012832"/>
                <a:ext cx="1362840" cy="898768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ECAA2C2F-77BF-4666-84B6-1EDD61E11A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05156" y="2932718"/>
                <a:ext cx="1886332" cy="1336233"/>
              </a:xfrm>
              <a:prstGeom prst="rect">
                <a:avLst/>
              </a:prstGeom>
            </p:spPr>
          </p:pic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10AAB39-53D9-4436-99C2-E13E027B3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5532" y="2457658"/>
              <a:ext cx="1226392" cy="86528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8BD9212-71B0-4646-BF5D-32BBA0DED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2426" y="3464013"/>
              <a:ext cx="1807624" cy="1051708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99C43BF-6CAF-4FE2-9F54-68DEA8362EA6}"/>
              </a:ext>
            </a:extLst>
          </p:cNvPr>
          <p:cNvGrpSpPr/>
          <p:nvPr/>
        </p:nvGrpSpPr>
        <p:grpSpPr>
          <a:xfrm>
            <a:off x="5745374" y="975"/>
            <a:ext cx="6128501" cy="2240743"/>
            <a:chOff x="5860580" y="497"/>
            <a:chExt cx="6251390" cy="2285675"/>
          </a:xfrm>
        </p:grpSpPr>
        <p:grpSp>
          <p:nvGrpSpPr>
            <p:cNvPr id="9" name="Group 8"/>
            <p:cNvGrpSpPr/>
            <p:nvPr/>
          </p:nvGrpSpPr>
          <p:grpSpPr>
            <a:xfrm>
              <a:off x="5860580" y="497"/>
              <a:ext cx="2643333" cy="2285675"/>
              <a:chOff x="5860529" y="0"/>
              <a:chExt cx="2643708" cy="2286000"/>
            </a:xfrm>
          </p:grpSpPr>
          <p:sp>
            <p:nvSpPr>
              <p:cNvPr id="69" name="r1"/>
              <p:cNvSpPr/>
              <p:nvPr/>
            </p:nvSpPr>
            <p:spPr bwMode="auto">
              <a:xfrm>
                <a:off x="5860529" y="0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Web technologies</a:t>
                </a:r>
              </a:p>
            </p:txBody>
          </p:sp>
          <p:sp>
            <p:nvSpPr>
              <p:cNvPr id="70" name="r1"/>
              <p:cNvSpPr/>
              <p:nvPr/>
            </p:nvSpPr>
            <p:spPr bwMode="auto">
              <a:xfrm>
                <a:off x="8420848" y="0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694F57B-1766-4938-BC5A-19AC33915BF5}"/>
                </a:ext>
              </a:extLst>
            </p:cNvPr>
            <p:cNvGrpSpPr/>
            <p:nvPr/>
          </p:nvGrpSpPr>
          <p:grpSpPr>
            <a:xfrm>
              <a:off x="8828130" y="371752"/>
              <a:ext cx="3283840" cy="1607322"/>
              <a:chOff x="8901884" y="371752"/>
              <a:chExt cx="3283840" cy="1607322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2480734D-ACDD-4FA2-B1DE-17BCDB08B8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7727" r="27550" b="9086"/>
              <a:stretch/>
            </p:blipFill>
            <p:spPr>
              <a:xfrm>
                <a:off x="9232181" y="371752"/>
                <a:ext cx="565483" cy="689717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ED463A82-4535-44D2-84D4-C2BDC6C97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72886" y="1354254"/>
                <a:ext cx="624820" cy="624820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E4A2F0D7-501D-4EB0-933B-92083BA348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7254" y="1329626"/>
                <a:ext cx="615692" cy="615691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E8FDB371-8938-4B81-B6B0-0C434F0EF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9584" y="471945"/>
                <a:ext cx="539161" cy="539161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F09B2623-23D4-486C-9B27-EAB6E19DE3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22" t="13650" r="23861" b="19342"/>
              <a:stretch/>
            </p:blipFill>
            <p:spPr>
              <a:xfrm>
                <a:off x="11517806" y="1295869"/>
                <a:ext cx="667918" cy="683205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467B39D9-C562-4453-96C3-C2779E46E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57299"/>
              <a:stretch/>
            </p:blipFill>
            <p:spPr>
              <a:xfrm>
                <a:off x="8901884" y="1329601"/>
                <a:ext cx="439472" cy="615740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000D1BEC-1760-4D1D-9F96-07FDF2331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440666" y="374548"/>
                <a:ext cx="488152" cy="675845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D76D76-36B0-44B9-8286-A52839F036F8}"/>
              </a:ext>
            </a:extLst>
          </p:cNvPr>
          <p:cNvGrpSpPr/>
          <p:nvPr/>
        </p:nvGrpSpPr>
        <p:grpSpPr>
          <a:xfrm>
            <a:off x="5745374" y="4616284"/>
            <a:ext cx="6002823" cy="2240744"/>
            <a:chOff x="5860580" y="4708353"/>
            <a:chExt cx="6123192" cy="2285676"/>
          </a:xfrm>
        </p:grpSpPr>
        <p:grpSp>
          <p:nvGrpSpPr>
            <p:cNvPr id="11" name="Group 10"/>
            <p:cNvGrpSpPr/>
            <p:nvPr/>
          </p:nvGrpSpPr>
          <p:grpSpPr>
            <a:xfrm>
              <a:off x="5860580" y="4708353"/>
              <a:ext cx="2643333" cy="2285676"/>
              <a:chOff x="5860529" y="4708525"/>
              <a:chExt cx="2643708" cy="2286000"/>
            </a:xfrm>
          </p:grpSpPr>
          <p:sp>
            <p:nvSpPr>
              <p:cNvPr id="77" name="r3"/>
              <p:cNvSpPr/>
              <p:nvPr/>
            </p:nvSpPr>
            <p:spPr bwMode="auto">
              <a:xfrm>
                <a:off x="5860529" y="4708525"/>
                <a:ext cx="2560320" cy="2286000"/>
              </a:xfrm>
              <a:prstGeom prst="rect">
                <a:avLst/>
              </a:prstGeom>
              <a:solidFill>
                <a:srgbClr val="235689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89630" rIns="179259" bIns="896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353" b="0" i="0" u="none" strike="noStrike" kern="0" cap="none" spc="-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rPr>
                  <a:t>Modern distribution</a:t>
                </a:r>
              </a:p>
            </p:txBody>
          </p:sp>
          <p:sp>
            <p:nvSpPr>
              <p:cNvPr id="78" name="r3"/>
              <p:cNvSpPr/>
              <p:nvPr/>
            </p:nvSpPr>
            <p:spPr bwMode="auto">
              <a:xfrm>
                <a:off x="8420848" y="4708525"/>
                <a:ext cx="83389" cy="2286000"/>
              </a:xfrm>
              <a:prstGeom prst="rect">
                <a:avLst/>
              </a:prstGeom>
              <a:solidFill>
                <a:srgbClr val="16355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68889" tIns="268889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8962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-20" normalizeH="0" baseline="0" noProof="0">
                  <a:ln>
                    <a:noFill/>
                  </a:ln>
                  <a:gradFill>
                    <a:gsLst>
                      <a:gs pos="0">
                        <a:srgbClr val="F1EFED"/>
                      </a:gs>
                      <a:gs pos="74000">
                        <a:srgbClr val="F1EFED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endParaRPr>
              </a:p>
            </p:txBody>
          </p:sp>
        </p:grpSp>
        <p:grpSp>
          <p:nvGrpSpPr>
            <p:cNvPr id="54" name="c3">
              <a:extLst>
                <a:ext uri="{FF2B5EF4-FFF2-40B4-BE49-F238E27FC236}">
                  <a16:creationId xmlns:a16="http://schemas.microsoft.com/office/drawing/2014/main" id="{BDF575A9-324A-4765-A163-4E125027D9BA}"/>
                </a:ext>
              </a:extLst>
            </p:cNvPr>
            <p:cNvGrpSpPr/>
            <p:nvPr/>
          </p:nvGrpSpPr>
          <p:grpSpPr>
            <a:xfrm>
              <a:off x="9171900" y="4947767"/>
              <a:ext cx="2811872" cy="1736342"/>
              <a:chOff x="9280092" y="2874738"/>
              <a:chExt cx="2008974" cy="122748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E694A01-9679-418E-894E-9EFDA248F747}"/>
                  </a:ext>
                </a:extLst>
              </p:cNvPr>
              <p:cNvGrpSpPr/>
              <p:nvPr/>
            </p:nvGrpSpPr>
            <p:grpSpPr>
              <a:xfrm>
                <a:off x="10417990" y="2993670"/>
                <a:ext cx="277842" cy="411848"/>
                <a:chOff x="9236617" y="2558737"/>
                <a:chExt cx="286395" cy="424529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E347F3FD-304D-4E27-B511-3881467EE6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236617" y="2558737"/>
                  <a:ext cx="284777" cy="273825"/>
                </a:xfrm>
                <a:prstGeom prst="rect">
                  <a:avLst/>
                </a:prstGeom>
              </p:spPr>
            </p:pic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289F81D1-D31A-41B4-8F50-531B2F0C6F84}"/>
                    </a:ext>
                  </a:extLst>
                </p:cNvPr>
                <p:cNvSpPr txBox="1"/>
                <p:nvPr/>
              </p:nvSpPr>
              <p:spPr>
                <a:xfrm>
                  <a:off x="9259289" y="2862205"/>
                  <a:ext cx="263723" cy="1210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896386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588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76" b="0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2917">
                            <a:srgbClr val="505050"/>
                          </a:gs>
                          <a:gs pos="30000">
                            <a:srgbClr val="505050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+mn-cs"/>
                    </a:rPr>
                    <a:t>Store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B781014-2937-4D6B-8A5D-6C594F74A5C3}"/>
                  </a:ext>
                </a:extLst>
              </p:cNvPr>
              <p:cNvGrpSpPr/>
              <p:nvPr/>
            </p:nvGrpSpPr>
            <p:grpSpPr>
              <a:xfrm>
                <a:off x="9454044" y="3451237"/>
                <a:ext cx="1595623" cy="499551"/>
                <a:chOff x="9725271" y="2499850"/>
                <a:chExt cx="1644748" cy="514932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A6A03FC3-89D8-4D66-A178-C9BF11ACAB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725271" y="2499850"/>
                  <a:ext cx="1487446" cy="514932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1A33CF7-A5C2-43E8-9460-16AB4575C708}"/>
                    </a:ext>
                  </a:extLst>
                </p:cNvPr>
                <p:cNvSpPr txBox="1"/>
                <p:nvPr/>
              </p:nvSpPr>
              <p:spPr>
                <a:xfrm>
                  <a:off x="10164598" y="2886294"/>
                  <a:ext cx="1205421" cy="121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896386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588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76" b="0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2917">
                            <a:srgbClr val="505050"/>
                          </a:gs>
                          <a:gs pos="30000">
                            <a:srgbClr val="505050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+mn-ea"/>
                      <a:cs typeface="+mn-cs"/>
                    </a:rPr>
                    <a:t>Centralized Deployment</a:t>
                  </a:r>
                </a:p>
              </p:txBody>
            </p:sp>
          </p:grpSp>
          <p:sp>
            <p:nvSpPr>
              <p:cNvPr id="57" name="Freeform 67">
                <a:extLst>
                  <a:ext uri="{FF2B5EF4-FFF2-40B4-BE49-F238E27FC236}">
                    <a16:creationId xmlns:a16="http://schemas.microsoft.com/office/drawing/2014/main" id="{9BE4F119-FDE2-430F-ABEF-A1CDD0BBD697}"/>
                  </a:ext>
                </a:extLst>
              </p:cNvPr>
              <p:cNvSpPr/>
              <p:nvPr/>
            </p:nvSpPr>
            <p:spPr bwMode="auto">
              <a:xfrm>
                <a:off x="9280092" y="2874738"/>
                <a:ext cx="2008974" cy="1227487"/>
              </a:xfrm>
              <a:custGeom>
                <a:avLst/>
                <a:gdLst>
                  <a:gd name="connsiteX0" fmla="*/ 0 w 5842115"/>
                  <a:gd name="connsiteY0" fmla="*/ 2456114 h 3584946"/>
                  <a:gd name="connsiteX1" fmla="*/ 0 w 5842115"/>
                  <a:gd name="connsiteY1" fmla="*/ 2456115 h 3584946"/>
                  <a:gd name="connsiteX2" fmla="*/ 0 w 5842115"/>
                  <a:gd name="connsiteY2" fmla="*/ 2456115 h 3584946"/>
                  <a:gd name="connsiteX3" fmla="*/ 3840152 w 5842115"/>
                  <a:gd name="connsiteY3" fmla="*/ 0 h 3584946"/>
                  <a:gd name="connsiteX4" fmla="*/ 4998404 w 5842115"/>
                  <a:gd name="connsiteY4" fmla="*/ 1158252 h 3584946"/>
                  <a:gd name="connsiteX5" fmla="*/ 4978085 w 5842115"/>
                  <a:gd name="connsiteY5" fmla="*/ 1359809 h 3584946"/>
                  <a:gd name="connsiteX6" fmla="*/ 5048964 w 5842115"/>
                  <a:gd name="connsiteY6" fmla="*/ 1378034 h 3584946"/>
                  <a:gd name="connsiteX7" fmla="*/ 5842115 w 5842115"/>
                  <a:gd name="connsiteY7" fmla="*/ 2456115 h 3584946"/>
                  <a:gd name="connsiteX8" fmla="*/ 5842114 w 5842115"/>
                  <a:gd name="connsiteY8" fmla="*/ 2456115 h 3584946"/>
                  <a:gd name="connsiteX9" fmla="*/ 4713283 w 5842115"/>
                  <a:gd name="connsiteY9" fmla="*/ 3584946 h 3584946"/>
                  <a:gd name="connsiteX10" fmla="*/ 1128831 w 5842115"/>
                  <a:gd name="connsiteY10" fmla="*/ 3584945 h 3584946"/>
                  <a:gd name="connsiteX11" fmla="*/ 22934 w 5842115"/>
                  <a:gd name="connsiteY11" fmla="*/ 2683613 h 3584946"/>
                  <a:gd name="connsiteX12" fmla="*/ 0 w 5842115"/>
                  <a:gd name="connsiteY12" fmla="*/ 2456115 h 3584946"/>
                  <a:gd name="connsiteX13" fmla="*/ 22934 w 5842115"/>
                  <a:gd name="connsiteY13" fmla="*/ 2228616 h 3584946"/>
                  <a:gd name="connsiteX14" fmla="*/ 1128831 w 5842115"/>
                  <a:gd name="connsiteY14" fmla="*/ 1327284 h 3584946"/>
                  <a:gd name="connsiteX15" fmla="*/ 1209799 w 5842115"/>
                  <a:gd name="connsiteY15" fmla="*/ 1327284 h 3584946"/>
                  <a:gd name="connsiteX16" fmla="*/ 1243588 w 5842115"/>
                  <a:gd name="connsiteY16" fmla="*/ 1218433 h 3584946"/>
                  <a:gd name="connsiteX17" fmla="*/ 2310819 w 5842115"/>
                  <a:gd name="connsiteY17" fmla="*/ 511025 h 3584946"/>
                  <a:gd name="connsiteX18" fmla="*/ 2761663 w 5842115"/>
                  <a:gd name="connsiteY18" fmla="*/ 602046 h 3584946"/>
                  <a:gd name="connsiteX19" fmla="*/ 2815922 w 5842115"/>
                  <a:gd name="connsiteY19" fmla="*/ 628184 h 3584946"/>
                  <a:gd name="connsiteX20" fmla="*/ 2879711 w 5842115"/>
                  <a:gd name="connsiteY20" fmla="*/ 510662 h 3584946"/>
                  <a:gd name="connsiteX21" fmla="*/ 3840152 w 5842115"/>
                  <a:gd name="connsiteY21" fmla="*/ 0 h 358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842115" h="3584946">
                    <a:moveTo>
                      <a:pt x="0" y="2456114"/>
                    </a:moveTo>
                    <a:lnTo>
                      <a:pt x="0" y="2456115"/>
                    </a:lnTo>
                    <a:lnTo>
                      <a:pt x="0" y="2456115"/>
                    </a:lnTo>
                    <a:close/>
                    <a:moveTo>
                      <a:pt x="3840152" y="0"/>
                    </a:moveTo>
                    <a:cubicBezTo>
                      <a:pt x="4479837" y="0"/>
                      <a:pt x="4998404" y="518567"/>
                      <a:pt x="4998404" y="1158252"/>
                    </a:cubicBezTo>
                    <a:lnTo>
                      <a:pt x="4978085" y="1359809"/>
                    </a:lnTo>
                    <a:lnTo>
                      <a:pt x="5048964" y="1378034"/>
                    </a:lnTo>
                    <a:cubicBezTo>
                      <a:pt x="5508475" y="1520957"/>
                      <a:pt x="5842115" y="1949573"/>
                      <a:pt x="5842115" y="2456115"/>
                    </a:cubicBezTo>
                    <a:lnTo>
                      <a:pt x="5842114" y="2456115"/>
                    </a:lnTo>
                    <a:cubicBezTo>
                      <a:pt x="5842114" y="3079551"/>
                      <a:pt x="5336719" y="3584946"/>
                      <a:pt x="4713283" y="3584946"/>
                    </a:cubicBezTo>
                    <a:lnTo>
                      <a:pt x="1128831" y="3584945"/>
                    </a:lnTo>
                    <a:cubicBezTo>
                      <a:pt x="583324" y="3584945"/>
                      <a:pt x="128193" y="3198002"/>
                      <a:pt x="22934" y="2683613"/>
                    </a:cubicBezTo>
                    <a:lnTo>
                      <a:pt x="0" y="2456115"/>
                    </a:lnTo>
                    <a:lnTo>
                      <a:pt x="22934" y="2228616"/>
                    </a:lnTo>
                    <a:cubicBezTo>
                      <a:pt x="128193" y="1714227"/>
                      <a:pt x="583324" y="1327284"/>
                      <a:pt x="1128831" y="1327284"/>
                    </a:cubicBezTo>
                    <a:lnTo>
                      <a:pt x="1209799" y="1327284"/>
                    </a:lnTo>
                    <a:lnTo>
                      <a:pt x="1243588" y="1218433"/>
                    </a:lnTo>
                    <a:cubicBezTo>
                      <a:pt x="1419420" y="802719"/>
                      <a:pt x="1831055" y="511025"/>
                      <a:pt x="2310819" y="511025"/>
                    </a:cubicBezTo>
                    <a:cubicBezTo>
                      <a:pt x="2470740" y="511025"/>
                      <a:pt x="2623092" y="543436"/>
                      <a:pt x="2761663" y="602046"/>
                    </a:cubicBezTo>
                    <a:lnTo>
                      <a:pt x="2815922" y="628184"/>
                    </a:lnTo>
                    <a:lnTo>
                      <a:pt x="2879711" y="510662"/>
                    </a:lnTo>
                    <a:cubicBezTo>
                      <a:pt x="3087857" y="202565"/>
                      <a:pt x="3440349" y="0"/>
                      <a:pt x="3840152" y="0"/>
                    </a:cubicBezTo>
                    <a:close/>
                  </a:path>
                </a:pathLst>
              </a:custGeom>
              <a:noFill/>
              <a:ln w="28575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10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76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4B31DF2-9188-4388-BE7E-396D5CE6D22D}"/>
              </a:ext>
            </a:extLst>
          </p:cNvPr>
          <p:cNvGrpSpPr/>
          <p:nvPr/>
        </p:nvGrpSpPr>
        <p:grpSpPr>
          <a:xfrm>
            <a:off x="866856" y="1290233"/>
            <a:ext cx="801235" cy="765190"/>
            <a:chOff x="4625609" y="3561847"/>
            <a:chExt cx="2418201" cy="230942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C8F187C-17CD-41A5-ADA3-61860FE761AE}"/>
                </a:ext>
              </a:extLst>
            </p:cNvPr>
            <p:cNvGrpSpPr/>
            <p:nvPr/>
          </p:nvGrpSpPr>
          <p:grpSpPr>
            <a:xfrm>
              <a:off x="4625609" y="3561847"/>
              <a:ext cx="2418201" cy="1472026"/>
              <a:chOff x="4625609" y="3561849"/>
              <a:chExt cx="2418201" cy="1472026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128E8181-D4D1-46A0-9962-7D7121812149}"/>
                  </a:ext>
                </a:extLst>
              </p:cNvPr>
              <p:cNvSpPr/>
              <p:nvPr/>
            </p:nvSpPr>
            <p:spPr bwMode="auto">
              <a:xfrm>
                <a:off x="4945941" y="3593824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723C5B8-5BEF-47C8-89AF-1BDDB879C219}"/>
                  </a:ext>
                </a:extLst>
              </p:cNvPr>
              <p:cNvSpPr/>
              <p:nvPr/>
            </p:nvSpPr>
            <p:spPr bwMode="auto">
              <a:xfrm>
                <a:off x="4625609" y="4465956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D780A416-45D3-4F7E-B5F5-CC707C79B12F}"/>
                  </a:ext>
                </a:extLst>
              </p:cNvPr>
              <p:cNvSpPr/>
              <p:nvPr/>
            </p:nvSpPr>
            <p:spPr bwMode="auto">
              <a:xfrm>
                <a:off x="6475892" y="4382455"/>
                <a:ext cx="567918" cy="567920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BC813095-7034-48F2-B639-E4836BA4744D}"/>
                  </a:ext>
                </a:extLst>
              </p:cNvPr>
              <p:cNvSpPr/>
              <p:nvPr/>
            </p:nvSpPr>
            <p:spPr bwMode="auto">
              <a:xfrm>
                <a:off x="6226240" y="3561849"/>
                <a:ext cx="567918" cy="567919"/>
              </a:xfrm>
              <a:prstGeom prst="ellips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353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 Semilight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9460F90B-E44F-4D4B-B291-629BB5AB324F}"/>
                  </a:ext>
                </a:extLst>
              </p:cNvPr>
              <p:cNvCxnSpPr/>
              <p:nvPr/>
            </p:nvCxnSpPr>
            <p:spPr>
              <a:xfrm>
                <a:off x="5408439" y="4112376"/>
                <a:ext cx="341324" cy="630380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C340717-4245-40B2-9638-98062817FB5D}"/>
                  </a:ext>
                </a:extLst>
              </p:cNvPr>
              <p:cNvCxnSpPr>
                <a:stCxn id="85" idx="6"/>
              </p:cNvCxnSpPr>
              <p:nvPr/>
            </p:nvCxnSpPr>
            <p:spPr>
              <a:xfrm>
                <a:off x="5193528" y="4749915"/>
                <a:ext cx="497808" cy="116065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6B5D88DF-3EC4-4F92-A470-349B28F1059E}"/>
                  </a:ext>
                </a:extLst>
              </p:cNvPr>
              <p:cNvCxnSpPr/>
              <p:nvPr/>
            </p:nvCxnSpPr>
            <p:spPr>
              <a:xfrm flipH="1">
                <a:off x="5869908" y="4133509"/>
                <a:ext cx="460942" cy="637799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DC20143D-04B1-4C99-9C7A-FABDEC49072E}"/>
                  </a:ext>
                </a:extLst>
              </p:cNvPr>
              <p:cNvCxnSpPr>
                <a:endCxn id="86" idx="2"/>
              </p:cNvCxnSpPr>
              <p:nvPr/>
            </p:nvCxnSpPr>
            <p:spPr>
              <a:xfrm flipV="1">
                <a:off x="5904499" y="4666415"/>
                <a:ext cx="571393" cy="169533"/>
              </a:xfrm>
              <a:prstGeom prst="line">
                <a:avLst/>
              </a:prstGeom>
              <a:noFill/>
              <a:ln w="31750" cap="flat" cmpd="sng" algn="ctr">
                <a:solidFill>
                  <a:srgbClr val="262626"/>
                </a:solidFill>
                <a:prstDash val="solid"/>
                <a:headEnd type="none"/>
                <a:tailEnd type="none"/>
              </a:ln>
              <a:effectLst/>
            </p:spPr>
          </p:cxnSp>
        </p:grpSp>
        <p:sp>
          <p:nvSpPr>
            <p:cNvPr id="83" name="Freeform 51">
              <a:extLst>
                <a:ext uri="{FF2B5EF4-FFF2-40B4-BE49-F238E27FC236}">
                  <a16:creationId xmlns:a16="http://schemas.microsoft.com/office/drawing/2014/main" id="{554009F4-84DC-4C71-A30F-048D7010DF95}"/>
                </a:ext>
              </a:extLst>
            </p:cNvPr>
            <p:cNvSpPr/>
            <p:nvPr/>
          </p:nvSpPr>
          <p:spPr bwMode="auto">
            <a:xfrm>
              <a:off x="5624933" y="4758462"/>
              <a:ext cx="864027" cy="1112805"/>
            </a:xfrm>
            <a:custGeom>
              <a:avLst/>
              <a:gdLst>
                <a:gd name="connsiteX0" fmla="*/ 799525 w 845475"/>
                <a:gd name="connsiteY0" fmla="*/ 983324 h 1075224"/>
                <a:gd name="connsiteX1" fmla="*/ 845475 w 845475"/>
                <a:gd name="connsiteY1" fmla="*/ 703031 h 1075224"/>
                <a:gd name="connsiteX2" fmla="*/ 716816 w 845475"/>
                <a:gd name="connsiteY2" fmla="*/ 303268 h 1075224"/>
                <a:gd name="connsiteX3" fmla="*/ 730601 w 845475"/>
                <a:gd name="connsiteY3" fmla="*/ 280293 h 1075224"/>
                <a:gd name="connsiteX4" fmla="*/ 643296 w 845475"/>
                <a:gd name="connsiteY4" fmla="*/ 229748 h 1075224"/>
                <a:gd name="connsiteX5" fmla="*/ 588157 w 845475"/>
                <a:gd name="connsiteY5" fmla="*/ 326243 h 1075224"/>
                <a:gd name="connsiteX6" fmla="*/ 500852 w 845475"/>
                <a:gd name="connsiteY6" fmla="*/ 243533 h 1075224"/>
                <a:gd name="connsiteX7" fmla="*/ 441117 w 845475"/>
                <a:gd name="connsiteY7" fmla="*/ 326243 h 1075224"/>
                <a:gd name="connsiteX8" fmla="*/ 363003 w 845475"/>
                <a:gd name="connsiteY8" fmla="*/ 248128 h 1075224"/>
                <a:gd name="connsiteX9" fmla="*/ 289483 w 845475"/>
                <a:gd name="connsiteY9" fmla="*/ 340028 h 1075224"/>
                <a:gd name="connsiteX10" fmla="*/ 197584 w 845475"/>
                <a:gd name="connsiteY10" fmla="*/ 0 h 1075224"/>
                <a:gd name="connsiteX11" fmla="*/ 137850 w 845475"/>
                <a:gd name="connsiteY11" fmla="*/ 59734 h 1075224"/>
                <a:gd name="connsiteX12" fmla="*/ 174609 w 845475"/>
                <a:gd name="connsiteY12" fmla="*/ 615726 h 1075224"/>
                <a:gd name="connsiteX13" fmla="*/ 82709 w 845475"/>
                <a:gd name="connsiteY13" fmla="*/ 491662 h 1075224"/>
                <a:gd name="connsiteX14" fmla="*/ 0 w 845475"/>
                <a:gd name="connsiteY14" fmla="*/ 551397 h 1075224"/>
                <a:gd name="connsiteX15" fmla="*/ 165419 w 845475"/>
                <a:gd name="connsiteY15" fmla="*/ 808715 h 1075224"/>
                <a:gd name="connsiteX16" fmla="*/ 450307 w 845475"/>
                <a:gd name="connsiteY16" fmla="*/ 1075224 h 1075224"/>
                <a:gd name="connsiteX17" fmla="*/ 799525 w 845475"/>
                <a:gd name="connsiteY17" fmla="*/ 983324 h 1075224"/>
                <a:gd name="connsiteX0" fmla="*/ 799525 w 845475"/>
                <a:gd name="connsiteY0" fmla="*/ 983324 h 1075224"/>
                <a:gd name="connsiteX1" fmla="*/ 845475 w 845475"/>
                <a:gd name="connsiteY1" fmla="*/ 703031 h 1075224"/>
                <a:gd name="connsiteX2" fmla="*/ 716816 w 845475"/>
                <a:gd name="connsiteY2" fmla="*/ 303268 h 1075224"/>
                <a:gd name="connsiteX3" fmla="*/ 730601 w 845475"/>
                <a:gd name="connsiteY3" fmla="*/ 280293 h 1075224"/>
                <a:gd name="connsiteX4" fmla="*/ 643296 w 845475"/>
                <a:gd name="connsiteY4" fmla="*/ 229748 h 1075224"/>
                <a:gd name="connsiteX5" fmla="*/ 588157 w 845475"/>
                <a:gd name="connsiteY5" fmla="*/ 326243 h 1075224"/>
                <a:gd name="connsiteX6" fmla="*/ 500852 w 845475"/>
                <a:gd name="connsiteY6" fmla="*/ 243533 h 1075224"/>
                <a:gd name="connsiteX7" fmla="*/ 441117 w 845475"/>
                <a:gd name="connsiteY7" fmla="*/ 326243 h 1075224"/>
                <a:gd name="connsiteX8" fmla="*/ 363003 w 845475"/>
                <a:gd name="connsiteY8" fmla="*/ 248128 h 1075224"/>
                <a:gd name="connsiteX9" fmla="*/ 289483 w 845475"/>
                <a:gd name="connsiteY9" fmla="*/ 340028 h 1075224"/>
                <a:gd name="connsiteX10" fmla="*/ 197584 w 845475"/>
                <a:gd name="connsiteY10" fmla="*/ 0 h 1075224"/>
                <a:gd name="connsiteX11" fmla="*/ 74240 w 845475"/>
                <a:gd name="connsiteY11" fmla="*/ 30579 h 1075224"/>
                <a:gd name="connsiteX12" fmla="*/ 174609 w 845475"/>
                <a:gd name="connsiteY12" fmla="*/ 615726 h 1075224"/>
                <a:gd name="connsiteX13" fmla="*/ 82709 w 845475"/>
                <a:gd name="connsiteY13" fmla="*/ 491662 h 1075224"/>
                <a:gd name="connsiteX14" fmla="*/ 0 w 845475"/>
                <a:gd name="connsiteY14" fmla="*/ 551397 h 1075224"/>
                <a:gd name="connsiteX15" fmla="*/ 165419 w 845475"/>
                <a:gd name="connsiteY15" fmla="*/ 808715 h 1075224"/>
                <a:gd name="connsiteX16" fmla="*/ 450307 w 845475"/>
                <a:gd name="connsiteY16" fmla="*/ 1075224 h 1075224"/>
                <a:gd name="connsiteX17" fmla="*/ 799525 w 845475"/>
                <a:gd name="connsiteY17" fmla="*/ 983324 h 1075224"/>
                <a:gd name="connsiteX0" fmla="*/ 799525 w 845475"/>
                <a:gd name="connsiteY0" fmla="*/ 1006211 h 1098111"/>
                <a:gd name="connsiteX1" fmla="*/ 845475 w 845475"/>
                <a:gd name="connsiteY1" fmla="*/ 725918 h 1098111"/>
                <a:gd name="connsiteX2" fmla="*/ 716816 w 845475"/>
                <a:gd name="connsiteY2" fmla="*/ 326155 h 1098111"/>
                <a:gd name="connsiteX3" fmla="*/ 730601 w 845475"/>
                <a:gd name="connsiteY3" fmla="*/ 303180 h 1098111"/>
                <a:gd name="connsiteX4" fmla="*/ 643296 w 845475"/>
                <a:gd name="connsiteY4" fmla="*/ 252635 h 1098111"/>
                <a:gd name="connsiteX5" fmla="*/ 588157 w 845475"/>
                <a:gd name="connsiteY5" fmla="*/ 349130 h 1098111"/>
                <a:gd name="connsiteX6" fmla="*/ 500852 w 845475"/>
                <a:gd name="connsiteY6" fmla="*/ 266420 h 1098111"/>
                <a:gd name="connsiteX7" fmla="*/ 441117 w 845475"/>
                <a:gd name="connsiteY7" fmla="*/ 349130 h 1098111"/>
                <a:gd name="connsiteX8" fmla="*/ 363003 w 845475"/>
                <a:gd name="connsiteY8" fmla="*/ 271015 h 1098111"/>
                <a:gd name="connsiteX9" fmla="*/ 289483 w 845475"/>
                <a:gd name="connsiteY9" fmla="*/ 362915 h 1098111"/>
                <a:gd name="connsiteX10" fmla="*/ 197584 w 845475"/>
                <a:gd name="connsiteY10" fmla="*/ 22887 h 1098111"/>
                <a:gd name="connsiteX11" fmla="*/ 74240 w 845475"/>
                <a:gd name="connsiteY11" fmla="*/ 53466 h 1098111"/>
                <a:gd name="connsiteX12" fmla="*/ 174609 w 845475"/>
                <a:gd name="connsiteY12" fmla="*/ 638613 h 1098111"/>
                <a:gd name="connsiteX13" fmla="*/ 82709 w 845475"/>
                <a:gd name="connsiteY13" fmla="*/ 514549 h 1098111"/>
                <a:gd name="connsiteX14" fmla="*/ 0 w 845475"/>
                <a:gd name="connsiteY14" fmla="*/ 574284 h 1098111"/>
                <a:gd name="connsiteX15" fmla="*/ 165419 w 845475"/>
                <a:gd name="connsiteY15" fmla="*/ 831602 h 1098111"/>
                <a:gd name="connsiteX16" fmla="*/ 450307 w 845475"/>
                <a:gd name="connsiteY16" fmla="*/ 1098111 h 1098111"/>
                <a:gd name="connsiteX17" fmla="*/ 799525 w 845475"/>
                <a:gd name="connsiteY17" fmla="*/ 1006211 h 1098111"/>
                <a:gd name="connsiteX0" fmla="*/ 799525 w 845475"/>
                <a:gd name="connsiteY0" fmla="*/ 1000473 h 1092373"/>
                <a:gd name="connsiteX1" fmla="*/ 845475 w 845475"/>
                <a:gd name="connsiteY1" fmla="*/ 720180 h 1092373"/>
                <a:gd name="connsiteX2" fmla="*/ 716816 w 845475"/>
                <a:gd name="connsiteY2" fmla="*/ 320417 h 1092373"/>
                <a:gd name="connsiteX3" fmla="*/ 730601 w 845475"/>
                <a:gd name="connsiteY3" fmla="*/ 297442 h 1092373"/>
                <a:gd name="connsiteX4" fmla="*/ 643296 w 845475"/>
                <a:gd name="connsiteY4" fmla="*/ 246897 h 1092373"/>
                <a:gd name="connsiteX5" fmla="*/ 588157 w 845475"/>
                <a:gd name="connsiteY5" fmla="*/ 343392 h 1092373"/>
                <a:gd name="connsiteX6" fmla="*/ 500852 w 845475"/>
                <a:gd name="connsiteY6" fmla="*/ 260682 h 1092373"/>
                <a:gd name="connsiteX7" fmla="*/ 441117 w 845475"/>
                <a:gd name="connsiteY7" fmla="*/ 343392 h 1092373"/>
                <a:gd name="connsiteX8" fmla="*/ 363003 w 845475"/>
                <a:gd name="connsiteY8" fmla="*/ 265277 h 1092373"/>
                <a:gd name="connsiteX9" fmla="*/ 289483 w 845475"/>
                <a:gd name="connsiteY9" fmla="*/ 357177 h 1092373"/>
                <a:gd name="connsiteX10" fmla="*/ 197584 w 845475"/>
                <a:gd name="connsiteY10" fmla="*/ 17149 h 1092373"/>
                <a:gd name="connsiteX11" fmla="*/ 74240 w 845475"/>
                <a:gd name="connsiteY11" fmla="*/ 47728 h 1092373"/>
                <a:gd name="connsiteX12" fmla="*/ 174609 w 845475"/>
                <a:gd name="connsiteY12" fmla="*/ 632875 h 1092373"/>
                <a:gd name="connsiteX13" fmla="*/ 82709 w 845475"/>
                <a:gd name="connsiteY13" fmla="*/ 508811 h 1092373"/>
                <a:gd name="connsiteX14" fmla="*/ 0 w 845475"/>
                <a:gd name="connsiteY14" fmla="*/ 568546 h 1092373"/>
                <a:gd name="connsiteX15" fmla="*/ 165419 w 845475"/>
                <a:gd name="connsiteY15" fmla="*/ 825864 h 1092373"/>
                <a:gd name="connsiteX16" fmla="*/ 450307 w 845475"/>
                <a:gd name="connsiteY16" fmla="*/ 1092373 h 1092373"/>
                <a:gd name="connsiteX17" fmla="*/ 799525 w 845475"/>
                <a:gd name="connsiteY17" fmla="*/ 1000473 h 1092373"/>
                <a:gd name="connsiteX0" fmla="*/ 799525 w 845475"/>
                <a:gd name="connsiteY0" fmla="*/ 1020905 h 1112805"/>
                <a:gd name="connsiteX1" fmla="*/ 845475 w 845475"/>
                <a:gd name="connsiteY1" fmla="*/ 740612 h 1112805"/>
                <a:gd name="connsiteX2" fmla="*/ 716816 w 845475"/>
                <a:gd name="connsiteY2" fmla="*/ 340849 h 1112805"/>
                <a:gd name="connsiteX3" fmla="*/ 730601 w 845475"/>
                <a:gd name="connsiteY3" fmla="*/ 317874 h 1112805"/>
                <a:gd name="connsiteX4" fmla="*/ 643296 w 845475"/>
                <a:gd name="connsiteY4" fmla="*/ 267329 h 1112805"/>
                <a:gd name="connsiteX5" fmla="*/ 588157 w 845475"/>
                <a:gd name="connsiteY5" fmla="*/ 363824 h 1112805"/>
                <a:gd name="connsiteX6" fmla="*/ 500852 w 845475"/>
                <a:gd name="connsiteY6" fmla="*/ 281114 h 1112805"/>
                <a:gd name="connsiteX7" fmla="*/ 441117 w 845475"/>
                <a:gd name="connsiteY7" fmla="*/ 363824 h 1112805"/>
                <a:gd name="connsiteX8" fmla="*/ 363003 w 845475"/>
                <a:gd name="connsiteY8" fmla="*/ 285709 h 1112805"/>
                <a:gd name="connsiteX9" fmla="*/ 289483 w 845475"/>
                <a:gd name="connsiteY9" fmla="*/ 377609 h 1112805"/>
                <a:gd name="connsiteX10" fmla="*/ 197584 w 845475"/>
                <a:gd name="connsiteY10" fmla="*/ 37581 h 1112805"/>
                <a:gd name="connsiteX11" fmla="*/ 74240 w 845475"/>
                <a:gd name="connsiteY11" fmla="*/ 68160 h 1112805"/>
                <a:gd name="connsiteX12" fmla="*/ 174609 w 845475"/>
                <a:gd name="connsiteY12" fmla="*/ 653307 h 1112805"/>
                <a:gd name="connsiteX13" fmla="*/ 82709 w 845475"/>
                <a:gd name="connsiteY13" fmla="*/ 529243 h 1112805"/>
                <a:gd name="connsiteX14" fmla="*/ 0 w 845475"/>
                <a:gd name="connsiteY14" fmla="*/ 588978 h 1112805"/>
                <a:gd name="connsiteX15" fmla="*/ 165419 w 845475"/>
                <a:gd name="connsiteY15" fmla="*/ 846296 h 1112805"/>
                <a:gd name="connsiteX16" fmla="*/ 450307 w 845475"/>
                <a:gd name="connsiteY16" fmla="*/ 1112805 h 1112805"/>
                <a:gd name="connsiteX17" fmla="*/ 799525 w 845475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35369 w 864028"/>
                <a:gd name="connsiteY2" fmla="*/ 340849 h 1112805"/>
                <a:gd name="connsiteX3" fmla="*/ 749154 w 864028"/>
                <a:gd name="connsiteY3" fmla="*/ 317874 h 1112805"/>
                <a:gd name="connsiteX4" fmla="*/ 661849 w 864028"/>
                <a:gd name="connsiteY4" fmla="*/ 267329 h 1112805"/>
                <a:gd name="connsiteX5" fmla="*/ 606710 w 864028"/>
                <a:gd name="connsiteY5" fmla="*/ 363824 h 1112805"/>
                <a:gd name="connsiteX6" fmla="*/ 519405 w 864028"/>
                <a:gd name="connsiteY6" fmla="*/ 281114 h 1112805"/>
                <a:gd name="connsiteX7" fmla="*/ 459670 w 864028"/>
                <a:gd name="connsiteY7" fmla="*/ 363824 h 1112805"/>
                <a:gd name="connsiteX8" fmla="*/ 381556 w 864028"/>
                <a:gd name="connsiteY8" fmla="*/ 285709 h 1112805"/>
                <a:gd name="connsiteX9" fmla="*/ 308036 w 864028"/>
                <a:gd name="connsiteY9" fmla="*/ 377609 h 1112805"/>
                <a:gd name="connsiteX10" fmla="*/ 216137 w 864028"/>
                <a:gd name="connsiteY10" fmla="*/ 37581 h 1112805"/>
                <a:gd name="connsiteX11" fmla="*/ 92793 w 864028"/>
                <a:gd name="connsiteY11" fmla="*/ 68160 h 1112805"/>
                <a:gd name="connsiteX12" fmla="*/ 193162 w 864028"/>
                <a:gd name="connsiteY12" fmla="*/ 653307 h 1112805"/>
                <a:gd name="connsiteX13" fmla="*/ 101262 w 864028"/>
                <a:gd name="connsiteY13" fmla="*/ 529243 h 1112805"/>
                <a:gd name="connsiteX14" fmla="*/ 0 w 864028"/>
                <a:gd name="connsiteY14" fmla="*/ 567775 h 1112805"/>
                <a:gd name="connsiteX15" fmla="*/ 183972 w 864028"/>
                <a:gd name="connsiteY15" fmla="*/ 846296 h 1112805"/>
                <a:gd name="connsiteX16" fmla="*/ 468860 w 864028"/>
                <a:gd name="connsiteY16" fmla="*/ 1112805 h 1112805"/>
                <a:gd name="connsiteX17" fmla="*/ 818078 w 864028"/>
                <a:gd name="connsiteY17" fmla="*/ 1020905 h 1112805"/>
                <a:gd name="connsiteX0" fmla="*/ 818078 w 864028"/>
                <a:gd name="connsiteY0" fmla="*/ 1020905 h 1112805"/>
                <a:gd name="connsiteX1" fmla="*/ 864028 w 864028"/>
                <a:gd name="connsiteY1" fmla="*/ 740612 h 1112805"/>
                <a:gd name="connsiteX2" fmla="*/ 749154 w 864028"/>
                <a:gd name="connsiteY2" fmla="*/ 317874 h 1112805"/>
                <a:gd name="connsiteX3" fmla="*/ 661849 w 864028"/>
                <a:gd name="connsiteY3" fmla="*/ 267329 h 1112805"/>
                <a:gd name="connsiteX4" fmla="*/ 606710 w 864028"/>
                <a:gd name="connsiteY4" fmla="*/ 363824 h 1112805"/>
                <a:gd name="connsiteX5" fmla="*/ 519405 w 864028"/>
                <a:gd name="connsiteY5" fmla="*/ 281114 h 1112805"/>
                <a:gd name="connsiteX6" fmla="*/ 459670 w 864028"/>
                <a:gd name="connsiteY6" fmla="*/ 363824 h 1112805"/>
                <a:gd name="connsiteX7" fmla="*/ 381556 w 864028"/>
                <a:gd name="connsiteY7" fmla="*/ 285709 h 1112805"/>
                <a:gd name="connsiteX8" fmla="*/ 308036 w 864028"/>
                <a:gd name="connsiteY8" fmla="*/ 377609 h 1112805"/>
                <a:gd name="connsiteX9" fmla="*/ 216137 w 864028"/>
                <a:gd name="connsiteY9" fmla="*/ 37581 h 1112805"/>
                <a:gd name="connsiteX10" fmla="*/ 92793 w 864028"/>
                <a:gd name="connsiteY10" fmla="*/ 68160 h 1112805"/>
                <a:gd name="connsiteX11" fmla="*/ 193162 w 864028"/>
                <a:gd name="connsiteY11" fmla="*/ 653307 h 1112805"/>
                <a:gd name="connsiteX12" fmla="*/ 101262 w 864028"/>
                <a:gd name="connsiteY12" fmla="*/ 529243 h 1112805"/>
                <a:gd name="connsiteX13" fmla="*/ 0 w 864028"/>
                <a:gd name="connsiteY13" fmla="*/ 567775 h 1112805"/>
                <a:gd name="connsiteX14" fmla="*/ 183972 w 864028"/>
                <a:gd name="connsiteY14" fmla="*/ 846296 h 1112805"/>
                <a:gd name="connsiteX15" fmla="*/ 468860 w 864028"/>
                <a:gd name="connsiteY15" fmla="*/ 1112805 h 1112805"/>
                <a:gd name="connsiteX16" fmla="*/ 818078 w 864028"/>
                <a:gd name="connsiteY16" fmla="*/ 1020905 h 111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028" h="1112805">
                  <a:moveTo>
                    <a:pt x="818078" y="1020905"/>
                  </a:moveTo>
                  <a:lnTo>
                    <a:pt x="864028" y="740612"/>
                  </a:lnTo>
                  <a:lnTo>
                    <a:pt x="749154" y="317874"/>
                  </a:lnTo>
                  <a:cubicBezTo>
                    <a:pt x="720052" y="301026"/>
                    <a:pt x="717455" y="255023"/>
                    <a:pt x="661849" y="267329"/>
                  </a:cubicBezTo>
                  <a:cubicBezTo>
                    <a:pt x="606243" y="279635"/>
                    <a:pt x="625090" y="331659"/>
                    <a:pt x="606710" y="363824"/>
                  </a:cubicBezTo>
                  <a:cubicBezTo>
                    <a:pt x="577608" y="336254"/>
                    <a:pt x="577662" y="282180"/>
                    <a:pt x="519405" y="281114"/>
                  </a:cubicBezTo>
                  <a:cubicBezTo>
                    <a:pt x="461148" y="280048"/>
                    <a:pt x="479582" y="336254"/>
                    <a:pt x="459670" y="363824"/>
                  </a:cubicBezTo>
                  <a:cubicBezTo>
                    <a:pt x="433632" y="337786"/>
                    <a:pt x="434098" y="279942"/>
                    <a:pt x="381556" y="285709"/>
                  </a:cubicBezTo>
                  <a:cubicBezTo>
                    <a:pt x="329014" y="291476"/>
                    <a:pt x="332543" y="346976"/>
                    <a:pt x="308036" y="377609"/>
                  </a:cubicBezTo>
                  <a:lnTo>
                    <a:pt x="216137" y="37581"/>
                  </a:lnTo>
                  <a:cubicBezTo>
                    <a:pt x="193575" y="-10536"/>
                    <a:pt x="99453" y="-24197"/>
                    <a:pt x="92793" y="68160"/>
                  </a:cubicBezTo>
                  <a:lnTo>
                    <a:pt x="193162" y="653307"/>
                  </a:lnTo>
                  <a:lnTo>
                    <a:pt x="101262" y="529243"/>
                  </a:lnTo>
                  <a:cubicBezTo>
                    <a:pt x="67508" y="542087"/>
                    <a:pt x="33754" y="517825"/>
                    <a:pt x="0" y="567775"/>
                  </a:cubicBezTo>
                  <a:lnTo>
                    <a:pt x="183972" y="846296"/>
                  </a:lnTo>
                  <a:lnTo>
                    <a:pt x="468860" y="1112805"/>
                  </a:lnTo>
                  <a:lnTo>
                    <a:pt x="818078" y="1020905"/>
                  </a:lnTo>
                  <a:close/>
                </a:path>
              </a:pathLst>
            </a:custGeom>
            <a:noFill/>
            <a:ln w="31750" cap="flat" cmpd="sng" algn="ctr">
              <a:solidFill>
                <a:srgbClr val="262626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24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389106" y="1310699"/>
            <a:ext cx="10712647" cy="4119510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Interact with data in a document, workbook or mail item (same as old model)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Develop once and run in Office across all platforms and devices *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The add-in is essentially a web application that can be hosted anywhere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Develop using standard web technologies (HTML, CSS, JavaScript)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Code does not get installed on end user devices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Displayed in pre-defined locations/contexts within the host Office application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The modern add-in model</a:t>
            </a:r>
            <a:endParaRPr lang="en-US" spc="-50" dirty="0"/>
          </a:p>
        </p:txBody>
      </p:sp>
    </p:spTree>
    <p:extLst>
      <p:ext uri="{BB962C8B-B14F-4D97-AF65-F5344CB8AC3E}">
        <p14:creationId xmlns:p14="http://schemas.microsoft.com/office/powerpoint/2010/main" val="8928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C3066605-4082-41AD-903B-C394D7233AE3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4569485" y="2687865"/>
            <a:ext cx="964003" cy="1275086"/>
          </a:xfrm>
          <a:prstGeom prst="bentConnector2">
            <a:avLst/>
          </a:prstGeom>
          <a:ln w="142875" cap="rnd">
            <a:solidFill>
              <a:srgbClr val="235689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C460FAB3-F045-4686-AF7C-65A0F2170BE1}"/>
              </a:ext>
            </a:extLst>
          </p:cNvPr>
          <p:cNvCxnSpPr>
            <a:cxnSpLocks/>
            <a:stCxn id="9" idx="1"/>
            <a:endCxn id="10" idx="0"/>
          </p:cNvCxnSpPr>
          <p:nvPr/>
        </p:nvCxnSpPr>
        <p:spPr>
          <a:xfrm rot="10800000" flipV="1">
            <a:off x="5533488" y="2687865"/>
            <a:ext cx="821696" cy="1275085"/>
          </a:xfrm>
          <a:prstGeom prst="bentConnector2">
            <a:avLst/>
          </a:prstGeom>
          <a:ln w="142875" cap="rnd">
            <a:solidFill>
              <a:srgbClr val="235689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Anatomy of an add-in</a:t>
            </a:r>
            <a:endParaRPr lang="en-US" spc="-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CD8CB0-5AAD-4120-B4F0-DC4036029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165" y="1795213"/>
            <a:ext cx="1306320" cy="1785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52A585-50F2-4737-B56B-ACA9E6BFB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184" y="1797935"/>
            <a:ext cx="1306320" cy="1779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6BE633-67AE-43EC-B4F8-E5EB602F7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658" y="3962951"/>
            <a:ext cx="3619660" cy="222914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8CA28-2736-4E13-BF09-CA4CF4A42504}"/>
              </a:ext>
            </a:extLst>
          </p:cNvPr>
          <p:cNvSpPr txBox="1"/>
          <p:nvPr/>
        </p:nvSpPr>
        <p:spPr>
          <a:xfrm>
            <a:off x="3125821" y="1310699"/>
            <a:ext cx="1582366" cy="382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XML Manifest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ABB56-A928-451C-954D-244B3F417E47}"/>
              </a:ext>
            </a:extLst>
          </p:cNvPr>
          <p:cNvSpPr txBox="1"/>
          <p:nvPr/>
        </p:nvSpPr>
        <p:spPr>
          <a:xfrm>
            <a:off x="6337906" y="1310699"/>
            <a:ext cx="1582366" cy="382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HTML Page</a:t>
            </a:r>
          </a:p>
        </p:txBody>
      </p:sp>
    </p:spTree>
    <p:extLst>
      <p:ext uri="{BB962C8B-B14F-4D97-AF65-F5344CB8AC3E}">
        <p14:creationId xmlns:p14="http://schemas.microsoft.com/office/powerpoint/2010/main" val="243374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2319798" y="1310699"/>
            <a:ext cx="9091750" cy="4470375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Task Pane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Add-in that runs beside a document/mail with read/write access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Word, Excel, PowerPoint, Outlook, OneNote, Project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Content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Add-in that runs within a documents content with read/write access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Excel, PowerPoint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r>
              <a:rPr lang="en-AU" sz="20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Commands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Command in the Office UI to launch add-in or perform UI-less operation</a:t>
            </a:r>
          </a:p>
          <a:p>
            <a:pPr defTabSz="914192">
              <a:lnSpc>
                <a:spcPct val="114000"/>
              </a:lnSpc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Outlook, Word, Excel, PowerPoint, OneNote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Add-in canvases</a:t>
            </a:r>
            <a:endParaRPr lang="en-US" spc="-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DFAF57-947D-43CC-8274-FB2488AD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53" y="1510959"/>
            <a:ext cx="1344421" cy="930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896F99-DD2C-4FB5-B5B0-2A6580CBD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67" y="2872195"/>
            <a:ext cx="1355307" cy="957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FAEFCA-54F1-4A0B-A31B-EEF65081F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53" y="4260646"/>
            <a:ext cx="1344421" cy="93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next to the ocean&#10;&#10;Description generated with very high confidence">
            <a:extLst>
              <a:ext uri="{FF2B5EF4-FFF2-40B4-BE49-F238E27FC236}">
                <a16:creationId xmlns:a16="http://schemas.microsoft.com/office/drawing/2014/main" id="{08742D0E-0AC9-42B6-9A8C-13994D8A1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F639E8-51CB-474B-BF97-D4D9993D1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Add-in Canvases &amp; Distribution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8618B-E039-45DE-9402-FB2F1BB14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300187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336000" y="1330862"/>
            <a:ext cx="10474569" cy="4611952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lvl="0"/>
            <a:r>
              <a:rPr lang="en-AU" sz="2000" dirty="0"/>
              <a:t>Office.js is the new Office API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This is a JavaScript library that you can include in the web page of your add-in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Provides access to the object models of host Office application (including current document or item)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Office.js dynamically loads in Common APIs (apply to all Office applications) and host specific APIs (such as the Word API or Excel API)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This allows your add-in to interact with the Office app</a:t>
            </a:r>
          </a:p>
          <a:p>
            <a:pPr lvl="0"/>
            <a:endParaRPr lang="en-US" sz="2000" dirty="0"/>
          </a:p>
          <a:p>
            <a:pPr lvl="0"/>
            <a:r>
              <a:rPr lang="en-AU" sz="2000" dirty="0"/>
              <a:t>Microsoft iterating quickly on these APIs to remove barriers in converting VSTO add-ins</a:t>
            </a:r>
            <a:endParaRPr lang="en-US" sz="2000" dirty="0"/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 dirty="0"/>
              <a:t>Office.js – The JavaScript API for Office</a:t>
            </a:r>
            <a:endParaRPr lang="en-US" spc="-50" dirty="0"/>
          </a:p>
        </p:txBody>
      </p:sp>
    </p:spTree>
    <p:extLst>
      <p:ext uri="{BB962C8B-B14F-4D97-AF65-F5344CB8AC3E}">
        <p14:creationId xmlns:p14="http://schemas.microsoft.com/office/powerpoint/2010/main" val="253922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E9C4B-ADA4-4179-A18C-F81BA470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 Office.js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813AC-327F-441E-BC0D-AD1858F41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01" y="1269001"/>
            <a:ext cx="11519999" cy="945000"/>
          </a:xfrm>
        </p:spPr>
        <p:txBody>
          <a:bodyPr/>
          <a:lstStyle/>
          <a:p>
            <a:r>
              <a:rPr lang="en-AU" dirty="0"/>
              <a:t>Accessing a mail item in an Outlook add-in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3403CBC-137D-485E-8BDF-85C6F560E52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693368" y="1751700"/>
            <a:ext cx="6805264" cy="44439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15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next to the ocean&#10;&#10;Description generated with very high confidence">
            <a:extLst>
              <a:ext uri="{FF2B5EF4-FFF2-40B4-BE49-F238E27FC236}">
                <a16:creationId xmlns:a16="http://schemas.microsoft.com/office/drawing/2014/main" id="{08742D0E-0AC9-42B6-9A8C-13994D8A1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F639E8-51CB-474B-BF97-D4D9993D1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346" y="436729"/>
            <a:ext cx="9144000" cy="14636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How to avoid drowning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8618B-E039-45DE-9402-FB2F1BB14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3583" y="3152634"/>
            <a:ext cx="10208524" cy="33573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AU" sz="3200" b="1" dirty="0"/>
              <a:t>Choice overload </a:t>
            </a:r>
            <a:r>
              <a:rPr lang="en-AU" sz="2400" dirty="0"/>
              <a:t>is a cognitive process in which people have a difficult time making a decision when faced with many options.</a:t>
            </a:r>
          </a:p>
          <a:p>
            <a:endParaRPr lang="en-AU" sz="2400" dirty="0"/>
          </a:p>
          <a:p>
            <a:r>
              <a:rPr lang="en-AU" sz="3200" b="1" dirty="0"/>
              <a:t>Analysis paralysis </a:t>
            </a:r>
            <a:r>
              <a:rPr lang="en-AU" sz="2400" dirty="0"/>
              <a:t>is the state of over-</a:t>
            </a:r>
            <a:r>
              <a:rPr lang="en-AU" sz="2400" dirty="0" err="1"/>
              <a:t>analyzing</a:t>
            </a:r>
            <a:r>
              <a:rPr lang="en-AU" sz="2400" dirty="0"/>
              <a:t> (or over-thinking) a situation so that a decision or action is never taken, in effect </a:t>
            </a:r>
            <a:r>
              <a:rPr lang="en-AU" sz="2400" dirty="0" err="1"/>
              <a:t>paralyzing</a:t>
            </a:r>
            <a:r>
              <a:rPr lang="en-AU" sz="2400" dirty="0"/>
              <a:t> the outcome.</a:t>
            </a:r>
          </a:p>
        </p:txBody>
      </p:sp>
    </p:spTree>
    <p:extLst>
      <p:ext uri="{BB962C8B-B14F-4D97-AF65-F5344CB8AC3E}">
        <p14:creationId xmlns:p14="http://schemas.microsoft.com/office/powerpoint/2010/main" val="1170769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/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/>
          </p:cNvPr>
          <p:cNvSpPr/>
          <p:nvPr/>
        </p:nvSpPr>
        <p:spPr bwMode="auto">
          <a:xfrm>
            <a:off x="300467" y="1588787"/>
            <a:ext cx="11491773" cy="4431014"/>
          </a:xfrm>
          <a:prstGeom prst="rect">
            <a:avLst/>
          </a:prstGeom>
          <a:solidFill>
            <a:srgbClr val="E6E6E6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34" tIns="143387" rIns="179234" bIns="14338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75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kern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28" name="Group 27">
            <a:extLst/>
          </p:cNvPr>
          <p:cNvGrpSpPr/>
          <p:nvPr/>
        </p:nvGrpSpPr>
        <p:grpSpPr>
          <a:xfrm>
            <a:off x="609600" y="1823307"/>
            <a:ext cx="2286000" cy="843693"/>
            <a:chOff x="655637" y="2265226"/>
            <a:chExt cx="2925293" cy="1079635"/>
          </a:xfrm>
        </p:grpSpPr>
        <p:grpSp>
          <p:nvGrpSpPr>
            <p:cNvPr id="3" name="Group 2">
              <a:extLst/>
            </p:cNvPr>
            <p:cNvGrpSpPr/>
            <p:nvPr/>
          </p:nvGrpSpPr>
          <p:grpSpPr>
            <a:xfrm>
              <a:off x="655637" y="2265226"/>
              <a:ext cx="1438895" cy="1079635"/>
              <a:chOff x="1140359" y="2157070"/>
              <a:chExt cx="1790492" cy="1239228"/>
            </a:xfrm>
          </p:grpSpPr>
          <p:sp>
            <p:nvSpPr>
              <p:cNvPr id="4" name="Rectangle 3">
                <a:extLst/>
              </p:cNvPr>
              <p:cNvSpPr/>
              <p:nvPr/>
            </p:nvSpPr>
            <p:spPr bwMode="auto">
              <a:xfrm>
                <a:off x="1140359" y="2157070"/>
                <a:ext cx="1536519" cy="962937"/>
              </a:xfrm>
              <a:prstGeom prst="rect">
                <a:avLst/>
              </a:prstGeom>
              <a:noFill/>
              <a:ln>
                <a:solidFill>
                  <a:schemeClr val="bg2">
                    <a:lumMod val="60000"/>
                    <a:lumOff val="4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44808" tIns="44808" rIns="44808" bIns="4480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895747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70" b="1" kern="0">
                    <a:solidFill>
                      <a:srgbClr val="2072B8"/>
                    </a:solidFill>
                    <a:ea typeface="Segoe UI" pitchFamily="34" charset="0"/>
                    <a:cs typeface="Segoe UI" pitchFamily="34" charset="0"/>
                  </a:rPr>
                  <a:t>IIS Express</a:t>
                </a:r>
              </a:p>
            </p:txBody>
          </p:sp>
          <p:pic>
            <p:nvPicPr>
              <p:cNvPr id="5" name="Picture 4">
                <a:extLst/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58744" y="2496298"/>
                <a:ext cx="772107" cy="900000"/>
              </a:xfrm>
              <a:prstGeom prst="rect">
                <a:avLst/>
              </a:prstGeom>
            </p:spPr>
          </p:pic>
        </p:grpSp>
        <p:pic>
          <p:nvPicPr>
            <p:cNvPr id="6" name="Picture 2" descr="https://upload.wikimedia.org/wikipedia/en/0/0d/Microsoft_.NET_Framework_v4.5_logo.png">
              <a:extLst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5237" y="2551101"/>
              <a:ext cx="1505693" cy="371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 descr="http://cdn.gapotchenko.com/website/Content/Blog/Images/2014/05/NuGet%20Logo%202.png">
            <a:extLst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52630"/>
            <a:ext cx="1338209" cy="48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/>
          </p:cNvPr>
          <p:cNvGrpSpPr/>
          <p:nvPr/>
        </p:nvGrpSpPr>
        <p:grpSpPr>
          <a:xfrm>
            <a:off x="7391400" y="1828800"/>
            <a:ext cx="2319668" cy="805864"/>
            <a:chOff x="9672033" y="3490175"/>
            <a:chExt cx="2366853" cy="822256"/>
          </a:xfrm>
        </p:grpSpPr>
        <p:sp>
          <p:nvSpPr>
            <p:cNvPr id="10" name="Rectangle 9">
              <a:extLst/>
            </p:cNvPr>
            <p:cNvSpPr/>
            <p:nvPr/>
          </p:nvSpPr>
          <p:spPr>
            <a:xfrm>
              <a:off x="10204889" y="3967219"/>
              <a:ext cx="1833997" cy="345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96042"/>
              <a:r>
                <a:rPr lang="en-US" sz="1567" kern="0">
                  <a:solidFill>
                    <a:srgbClr val="5B318F"/>
                  </a:solidFill>
                  <a:sym typeface="Wingdings"/>
                </a:rPr>
                <a:t>Project Templates</a:t>
              </a:r>
              <a:endParaRPr lang="fi-FI" sz="1567" kern="0">
                <a:solidFill>
                  <a:srgbClr val="5B318F"/>
                </a:solidFill>
              </a:endParaRPr>
            </a:p>
          </p:txBody>
        </p:sp>
        <p:pic>
          <p:nvPicPr>
            <p:cNvPr id="11" name="Picture 10">
              <a:extLst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sp>
        <p:nvSpPr>
          <p:cNvPr id="12" name="TextBox 11">
            <a:extLst/>
          </p:cNvPr>
          <p:cNvSpPr txBox="1"/>
          <p:nvPr/>
        </p:nvSpPr>
        <p:spPr>
          <a:xfrm>
            <a:off x="6172200" y="1752600"/>
            <a:ext cx="1110465" cy="954021"/>
          </a:xfrm>
          <a:prstGeom prst="rect">
            <a:avLst/>
          </a:prstGeom>
          <a:noFill/>
        </p:spPr>
        <p:txBody>
          <a:bodyPr wrap="square" lIns="179234" tIns="143387" rIns="179234" bIns="143387" rtlCol="0">
            <a:spAutoFit/>
          </a:bodyPr>
          <a:lstStyle/>
          <a:p>
            <a:pPr defTabSz="896042">
              <a:lnSpc>
                <a:spcPct val="90000"/>
              </a:lnSpc>
              <a:spcAft>
                <a:spcPts val="588"/>
              </a:spcAft>
            </a:pPr>
            <a:r>
              <a:rPr lang="en-US" sz="4703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C#</a:t>
            </a:r>
            <a:endParaRPr lang="fi-FI" sz="4703" b="1" kern="0" err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4" name="Picture 13">
            <a:extLst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876800"/>
            <a:ext cx="1152286" cy="620462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>
            <a:extLst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15454"/>
            <a:ext cx="1473409" cy="5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/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1600" y="4495800"/>
            <a:ext cx="488360" cy="1097498"/>
          </a:xfrm>
          <a:prstGeom prst="rect">
            <a:avLst/>
          </a:prstGeom>
        </p:spPr>
      </p:pic>
      <p:pic>
        <p:nvPicPr>
          <p:cNvPr id="26" name="Picture 25">
            <a:extLst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4572000"/>
            <a:ext cx="1237766" cy="1072289"/>
          </a:xfrm>
          <a:prstGeom prst="rect">
            <a:avLst/>
          </a:prstGeom>
        </p:spPr>
      </p:pic>
      <p:cxnSp>
        <p:nvCxnSpPr>
          <p:cNvPr id="30" name="Straight Connector 29">
            <a:extLst/>
          </p:cNvPr>
          <p:cNvCxnSpPr>
            <a:cxnSpLocks/>
          </p:cNvCxnSpPr>
          <p:nvPr/>
        </p:nvCxnSpPr>
        <p:spPr>
          <a:xfrm>
            <a:off x="300465" y="3577338"/>
            <a:ext cx="11491775" cy="3735"/>
          </a:xfrm>
          <a:prstGeom prst="line">
            <a:avLst/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le 7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396254" y="224304"/>
            <a:ext cx="10455484" cy="898270"/>
          </a:xfrm>
        </p:spPr>
        <p:txBody>
          <a:bodyPr/>
          <a:lstStyle/>
          <a:p>
            <a:r>
              <a:rPr lang="en-US" sz="4000" spc="-98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The Microsoft slide on tooling</a:t>
            </a:r>
          </a:p>
        </p:txBody>
      </p:sp>
      <p:cxnSp>
        <p:nvCxnSpPr>
          <p:cNvPr id="17" name="Straight Connector 16">
            <a:extLst/>
          </p:cNvPr>
          <p:cNvCxnSpPr/>
          <p:nvPr/>
        </p:nvCxnSpPr>
        <p:spPr>
          <a:xfrm>
            <a:off x="1752600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/>
          </p:cNvPr>
          <p:cNvCxnSpPr/>
          <p:nvPr/>
        </p:nvCxnSpPr>
        <p:spPr>
          <a:xfrm>
            <a:off x="3810000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>
            <a:extLst/>
          </p:cNvPr>
          <p:cNvCxnSpPr/>
          <p:nvPr/>
        </p:nvCxnSpPr>
        <p:spPr>
          <a:xfrm>
            <a:off x="5408714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/>
          </p:cNvPr>
          <p:cNvCxnSpPr/>
          <p:nvPr/>
        </p:nvCxnSpPr>
        <p:spPr>
          <a:xfrm>
            <a:off x="6781800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/>
          </p:cNvPr>
          <p:cNvCxnSpPr/>
          <p:nvPr/>
        </p:nvCxnSpPr>
        <p:spPr>
          <a:xfrm>
            <a:off x="8686800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ounded Rectangle 1">
            <a:extLst/>
          </p:cNvPr>
          <p:cNvSpPr/>
          <p:nvPr/>
        </p:nvSpPr>
        <p:spPr bwMode="auto">
          <a:xfrm>
            <a:off x="4800600" y="1905000"/>
            <a:ext cx="1222380" cy="569841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06" rIns="0" bIns="45706" numCol="1" rtlCol="0" anchor="ctr" anchorCtr="0" compatLnSpc="1">
            <a:prstTxWarp prst="textNoShape">
              <a:avLst/>
            </a:prstTxWarp>
          </a:bodyPr>
          <a:lstStyle/>
          <a:p>
            <a:pPr algn="ctr" defTabSz="913751" fontAlgn="base">
              <a:spcBef>
                <a:spcPct val="0"/>
              </a:spcBef>
              <a:spcAft>
                <a:spcPct val="0"/>
              </a:spcAft>
            </a:pPr>
            <a:r>
              <a:rPr lang="en-US" sz="1961" b="1" kern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MSBuild</a:t>
            </a:r>
          </a:p>
        </p:txBody>
      </p:sp>
      <p:pic>
        <p:nvPicPr>
          <p:cNvPr id="16" name="Picture 15">
            <a:extLst/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2200" y="4480993"/>
            <a:ext cx="939445" cy="853007"/>
          </a:xfrm>
          <a:prstGeom prst="rect">
            <a:avLst/>
          </a:prstGeom>
        </p:spPr>
      </p:pic>
      <p:pic>
        <p:nvPicPr>
          <p:cNvPr id="29" name="Picture 28">
            <a:extLst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0641" y="5398179"/>
            <a:ext cx="1793159" cy="393021"/>
          </a:xfrm>
          <a:prstGeom prst="rect">
            <a:avLst/>
          </a:prstGeom>
        </p:spPr>
      </p:pic>
      <p:pic>
        <p:nvPicPr>
          <p:cNvPr id="1026" name="Picture 2" descr="Image result for visual studio logo">
            <a:extLst/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833" y="1728627"/>
            <a:ext cx="1251167" cy="938373"/>
          </a:xfrm>
          <a:prstGeom prst="rect">
            <a:avLst/>
          </a:prstGeom>
          <a:solidFill>
            <a:srgbClr val="E6E6E6"/>
          </a:solidFill>
          <a:extLst/>
        </p:spPr>
      </p:pic>
      <p:cxnSp>
        <p:nvCxnSpPr>
          <p:cNvPr id="43" name="Straight Connector 42">
            <a:extLst/>
          </p:cNvPr>
          <p:cNvCxnSpPr/>
          <p:nvPr/>
        </p:nvCxnSpPr>
        <p:spPr>
          <a:xfrm>
            <a:off x="10439400" y="2743200"/>
            <a:ext cx="0" cy="1674165"/>
          </a:xfrm>
          <a:prstGeom prst="line">
            <a:avLst/>
          </a:prstGeom>
          <a:ln w="19050">
            <a:solidFill>
              <a:schemeClr val="tx2"/>
            </a:solidFill>
            <a:prstDash val="dash"/>
            <a:headEnd type="non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/>
          </p:cNvPr>
          <p:cNvSpPr txBox="1"/>
          <p:nvPr/>
        </p:nvSpPr>
        <p:spPr>
          <a:xfrm>
            <a:off x="113919" y="1182148"/>
            <a:ext cx="4207226" cy="544586"/>
          </a:xfrm>
          <a:prstGeom prst="rect">
            <a:avLst/>
          </a:prstGeom>
          <a:noFill/>
        </p:spPr>
        <p:txBody>
          <a:bodyPr wrap="square" lIns="182828" tIns="146263" rIns="182828" bIns="146263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>
                <a:solidFill>
                  <a:schemeClr val="tx2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.net</a:t>
            </a:r>
          </a:p>
        </p:txBody>
      </p:sp>
      <p:sp>
        <p:nvSpPr>
          <p:cNvPr id="44" name="TextBox 43">
            <a:extLst/>
          </p:cNvPr>
          <p:cNvSpPr txBox="1"/>
          <p:nvPr/>
        </p:nvSpPr>
        <p:spPr>
          <a:xfrm>
            <a:off x="122941" y="5946263"/>
            <a:ext cx="3446023" cy="544586"/>
          </a:xfrm>
          <a:prstGeom prst="rect">
            <a:avLst/>
          </a:prstGeom>
          <a:noFill/>
        </p:spPr>
        <p:txBody>
          <a:bodyPr wrap="square" lIns="182828" tIns="146263" rIns="182828" bIns="146263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>
                <a:solidFill>
                  <a:schemeClr val="tx2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scripting</a:t>
            </a:r>
          </a:p>
        </p:txBody>
      </p:sp>
      <p:pic>
        <p:nvPicPr>
          <p:cNvPr id="33" name="Picture 6" descr="Image result for typescript">
            <a:extLst>
              <a:ext uri="{FF2B5EF4-FFF2-40B4-BE49-F238E27FC236}">
                <a16:creationId xmlns:a16="http://schemas.microsoft.com/office/drawing/2014/main" id="{44BCCC32-6060-43D5-A005-7AF2E1AB7F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00"/>
          <a:stretch/>
        </p:blipFill>
        <p:spPr bwMode="auto">
          <a:xfrm>
            <a:off x="5867400" y="4922968"/>
            <a:ext cx="1845739" cy="41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62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09E88-7011-4D8C-B13B-776585C2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reality of tooling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DF9F6-7857-43C3-9084-E7200A9AC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6202395"/>
            <a:ext cx="8595693" cy="430762"/>
          </a:xfrm>
        </p:spPr>
        <p:txBody>
          <a:bodyPr>
            <a:normAutofit/>
          </a:bodyPr>
          <a:lstStyle/>
          <a:p>
            <a:r>
              <a:rPr lang="en-AU" sz="1000" dirty="0">
                <a:hlinkClick r:id="rId2"/>
              </a:rPr>
              <a:t>https://medium.com/@withinsight1/the-front-end-spectrum-c0f30998c9f0</a:t>
            </a:r>
            <a:endParaRPr lang="en-AU" sz="1000" dirty="0"/>
          </a:p>
          <a:p>
            <a:endParaRPr lang="en-AU" sz="1000" dirty="0"/>
          </a:p>
        </p:txBody>
      </p:sp>
      <p:pic>
        <p:nvPicPr>
          <p:cNvPr id="1026" name="Picture 2" descr="C:\Users\camer\AppData\Local\Temp\SNAGHTML2794a1.PNG">
            <a:extLst>
              <a:ext uri="{FF2B5EF4-FFF2-40B4-BE49-F238E27FC236}">
                <a16:creationId xmlns:a16="http://schemas.microsoft.com/office/drawing/2014/main" id="{F88DCF60-9042-4AB9-81CD-298FBFA82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472252"/>
            <a:ext cx="9718431" cy="473014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5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527AD-BF12-48B4-A75B-FC8747B22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Tip#1 Use a front-end framework with a CLI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9DF828-44D2-443F-AAAA-8E5E94971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0697" y="1471300"/>
            <a:ext cx="5081099" cy="49942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3067B5-B768-41AA-81D0-AF0AAB30398E}"/>
              </a:ext>
            </a:extLst>
          </p:cNvPr>
          <p:cNvSpPr/>
          <p:nvPr/>
        </p:nvSpPr>
        <p:spPr>
          <a:xfrm>
            <a:off x="450697" y="6096243"/>
            <a:ext cx="326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/>
              <a:t>https://codeburst.io/the-2018-web-developer-roadmap-826b1b806e8d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922F89-3224-4460-A25F-8E202BA22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543" y="1471299"/>
            <a:ext cx="4457760" cy="49942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42DCA322-9CFB-45A1-8CCC-C0521C121670}"/>
              </a:ext>
            </a:extLst>
          </p:cNvPr>
          <p:cNvSpPr/>
          <p:nvPr/>
        </p:nvSpPr>
        <p:spPr>
          <a:xfrm>
            <a:off x="5783909" y="3429000"/>
            <a:ext cx="1316477" cy="79118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383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Tip#2 Different hosts = Different user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r>
              <a:rPr lang="en-AU" dirty="0"/>
              <a:t>Plan for this early on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AEA9781C-5693-4D29-A152-9DB9656C2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2"/>
          <a:stretch/>
        </p:blipFill>
        <p:spPr>
          <a:xfrm>
            <a:off x="6353033" y="2163238"/>
            <a:ext cx="4595391" cy="4091899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957AEDD8-FC2D-4173-A0DA-5F346A5E7A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19"/>
          <a:stretch/>
        </p:blipFill>
        <p:spPr>
          <a:xfrm>
            <a:off x="1089797" y="2163239"/>
            <a:ext cx="4509439" cy="409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1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Tip#2 Different hosts = Different user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7CF3DC1-F8F7-4090-96A2-9C7AA0DEA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721" y="1498318"/>
            <a:ext cx="5544197" cy="4158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68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>
            <a:normAutofit/>
          </a:bodyPr>
          <a:lstStyle/>
          <a:p>
            <a:r>
              <a:rPr lang="en-AU" dirty="0"/>
              <a:t>Tip#3 Use TypeScript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r>
              <a:rPr lang="en-AU" b="1" dirty="0"/>
              <a:t>Don’t run in the dark with scissors</a:t>
            </a:r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01716E-8B9B-473D-A516-EBCC5E11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85" y="2302965"/>
            <a:ext cx="5352830" cy="360496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1101D0-205F-43B1-93F1-A480D39909AA}"/>
              </a:ext>
            </a:extLst>
          </p:cNvPr>
          <p:cNvSpPr txBox="1"/>
          <p:nvPr/>
        </p:nvSpPr>
        <p:spPr>
          <a:xfrm>
            <a:off x="6251643" y="2244599"/>
            <a:ext cx="51686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Pickup more errors at compile time rather than runtime</a:t>
            </a:r>
          </a:p>
          <a:p>
            <a:endParaRPr lang="en-AU" sz="2000" dirty="0"/>
          </a:p>
          <a:p>
            <a:r>
              <a:rPr lang="en-AU" sz="2000" dirty="0"/>
              <a:t>Better team and code scalability with interface oriented development</a:t>
            </a:r>
          </a:p>
          <a:p>
            <a:endParaRPr lang="en-AU" sz="2000" dirty="0"/>
          </a:p>
          <a:p>
            <a:r>
              <a:rPr lang="en-AU" sz="2000" dirty="0"/>
              <a:t>Better tooling - IDE can help you code in real time</a:t>
            </a:r>
          </a:p>
          <a:p>
            <a:endParaRPr lang="en-AU" sz="2000" dirty="0"/>
          </a:p>
          <a:p>
            <a:r>
              <a:rPr lang="en-AU" sz="2000" dirty="0"/>
              <a:t>Generate JavaScript that complies to standards (including future ones!)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635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>
            <a:normAutofit/>
          </a:bodyPr>
          <a:lstStyle/>
          <a:p>
            <a:r>
              <a:rPr lang="en-AU" dirty="0"/>
              <a:t>Tip#4 Use the Yeoman generator for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2050" name="Picture 2" descr="https://raw.githubusercontent.com/OfficeDev/generator-office/HEAD/src/docs/assets/gettingstarted-slow.gif">
            <a:extLst>
              <a:ext uri="{FF2B5EF4-FFF2-40B4-BE49-F238E27FC236}">
                <a16:creationId xmlns:a16="http://schemas.microsoft.com/office/drawing/2014/main" id="{472D9C80-0A91-4AC9-9BF3-C7FEE09129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566" y="1627228"/>
            <a:ext cx="7647344" cy="439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42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0FEF-E030-49CE-A93A-7FDC4FF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24001"/>
            <a:ext cx="11520000" cy="944999"/>
          </a:xfrm>
        </p:spPr>
        <p:txBody>
          <a:bodyPr>
            <a:normAutofit/>
          </a:bodyPr>
          <a:lstStyle/>
          <a:p>
            <a:r>
              <a:rPr lang="en-AU" dirty="0"/>
              <a:t>Tip#5 The Script Lab Add-in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7F06-BF03-407E-8F4F-42DC80645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00" y="1322962"/>
            <a:ext cx="11520000" cy="5256037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48124-0D7E-4E24-98A2-C134F2372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712" y="1374620"/>
            <a:ext cx="7425446" cy="504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7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5E15C52-5555-4A0F-BCB6-1A5D60743266}"/>
              </a:ext>
            </a:extLst>
          </p:cNvPr>
          <p:cNvSpPr txBox="1"/>
          <p:nvPr/>
        </p:nvSpPr>
        <p:spPr>
          <a:xfrm>
            <a:off x="336001" y="1407317"/>
            <a:ext cx="6615658" cy="3137061"/>
          </a:xfrm>
          <a:prstGeom prst="rect">
            <a:avLst/>
          </a:prstGeom>
          <a:noFill/>
        </p:spPr>
        <p:txBody>
          <a:bodyPr wrap="square" lIns="179259" tIns="143407" rIns="179259" bIns="143407" rtlCol="0">
            <a:spAutoFit/>
          </a:bodyPr>
          <a:lstStyle/>
          <a:p>
            <a:pPr defTabSz="914192">
              <a:lnSpc>
                <a:spcPct val="114000"/>
              </a:lnSpc>
            </a:pPr>
            <a:r>
              <a:rPr lang="en-AU" sz="2400" b="1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  <a:hlinkClick r:id="rId3"/>
              </a:rPr>
              <a:t>https://developer.microsoft.com</a:t>
            </a:r>
            <a:endParaRPr lang="en-AU" sz="2400" b="1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Join the Office 365 developer program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Get an Office 365 developer tenant (free for 12 months)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Online training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API documentation</a:t>
            </a:r>
          </a:p>
          <a:p>
            <a:pPr marL="342900" indent="-342900" defTabSz="914192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AU" sz="2000" spc="-50" dirty="0">
                <a:solidFill>
                  <a:srgbClr val="1A1A1A"/>
                </a:solidFill>
                <a:latin typeface="Segoe UI (body)"/>
                <a:cs typeface="Segoe UI Semilight" panose="020B0402040204020203" pitchFamily="34" charset="0"/>
              </a:rPr>
              <a:t>Over 500 code sample projects</a:t>
            </a:r>
          </a:p>
          <a:p>
            <a:pPr defTabSz="914192">
              <a:lnSpc>
                <a:spcPct val="114000"/>
              </a:lnSpc>
            </a:pPr>
            <a:endParaRPr lang="en-AU" sz="2000" spc="-50" dirty="0">
              <a:solidFill>
                <a:srgbClr val="1A1A1A"/>
              </a:solidFill>
              <a:latin typeface="Segoe UI (body)"/>
              <a:cs typeface="Segoe UI Semilight" panose="020B04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383B6-D1CE-414A-A0BB-FF640FEA680A}"/>
              </a:ext>
            </a:extLst>
          </p:cNvPr>
          <p:cNvSpPr txBox="1">
            <a:spLocks/>
          </p:cNvSpPr>
          <p:nvPr/>
        </p:nvSpPr>
        <p:spPr>
          <a:xfrm>
            <a:off x="336000" y="365700"/>
            <a:ext cx="11520000" cy="944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-1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pc="-50"/>
              <a:t>Start your journey </a:t>
            </a:r>
            <a:r>
              <a:rPr lang="en-US" altLang="zh-CN" spc="-50" dirty="0"/>
              <a:t>h</a:t>
            </a:r>
            <a:r>
              <a:rPr lang="en-US" altLang="zh-CN" spc="-50"/>
              <a:t>ere</a:t>
            </a:r>
            <a:endParaRPr lang="en-US" spc="-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4E5AF6-B4CB-4861-A29D-C098FF168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659" y="1217022"/>
            <a:ext cx="4927297" cy="379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63836B-C770-4131-8E7A-D54290CC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87" y="-925733"/>
            <a:ext cx="10938926" cy="1830584"/>
          </a:xfrm>
        </p:spPr>
        <p:txBody>
          <a:bodyPr>
            <a:normAutofit/>
          </a:bodyPr>
          <a:lstStyle/>
          <a:p>
            <a:r>
              <a:rPr lang="en-NZ" sz="4800" b="1" dirty="0"/>
              <a:t>Thank you </a:t>
            </a:r>
            <a:r>
              <a:rPr lang="en-NZ" sz="4400" dirty="0"/>
              <a:t>to our sponsors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77371-7B3B-4B3A-B1A2-51A3FF1DEDDE}"/>
              </a:ext>
            </a:extLst>
          </p:cNvPr>
          <p:cNvCxnSpPr>
            <a:cxnSpLocks/>
          </p:cNvCxnSpPr>
          <p:nvPr/>
        </p:nvCxnSpPr>
        <p:spPr>
          <a:xfrm>
            <a:off x="431499" y="935146"/>
            <a:ext cx="3405990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9CCA44F-2B7E-40E3-B8A2-D8B8FB111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75"/>
          <a:stretch/>
        </p:blipFill>
        <p:spPr>
          <a:xfrm>
            <a:off x="9734203" y="120809"/>
            <a:ext cx="2250369" cy="1126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64E027-6037-4429-8411-02661DAB0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065" y="2603557"/>
            <a:ext cx="1253277" cy="14099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C9618D-FDD9-42D5-8E30-2FA03E1029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2595" y="3827785"/>
            <a:ext cx="2143125" cy="21431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077BFC2-F6D8-4D58-9394-0BB7CDC855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957" b="35715"/>
          <a:stretch/>
        </p:blipFill>
        <p:spPr>
          <a:xfrm>
            <a:off x="1875550" y="1427404"/>
            <a:ext cx="3458520" cy="7319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D61F41D-8446-40D3-AEF3-C33BFB6CDE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6949" y="4408034"/>
            <a:ext cx="1840940" cy="94808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0462626-723B-47DA-A2E7-44FF7CABB9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121" y="5817585"/>
            <a:ext cx="2247358" cy="61427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5743364-984B-452B-B719-4B69AAF410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47" y="1233694"/>
            <a:ext cx="1260000" cy="1260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EE95CF0-5AD6-4664-BAE0-39E9E6251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887" y="2817000"/>
            <a:ext cx="1224000" cy="12240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4D4DD5B-CE0C-4900-AE13-55A4012684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887" y="5611901"/>
            <a:ext cx="1188000" cy="118800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4B0CADA-0F2E-4609-9C67-17D02704612C}"/>
              </a:ext>
            </a:extLst>
          </p:cNvPr>
          <p:cNvCxnSpPr/>
          <p:nvPr/>
        </p:nvCxnSpPr>
        <p:spPr>
          <a:xfrm>
            <a:off x="0" y="2573267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F1C13BC-C853-4EAA-804E-7625208EC3FD}"/>
              </a:ext>
            </a:extLst>
          </p:cNvPr>
          <p:cNvCxnSpPr/>
          <p:nvPr/>
        </p:nvCxnSpPr>
        <p:spPr>
          <a:xfrm>
            <a:off x="-203649" y="5501235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D7761C0-9389-4AA5-A6A7-CF9955674B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18810" y="1427404"/>
            <a:ext cx="2857500" cy="809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5F8826-2B2D-441E-86C9-B293F896B2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0524" y="1431020"/>
            <a:ext cx="1557252" cy="7552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E93D43-E220-4395-B675-5775C1616D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38670" y="2839781"/>
            <a:ext cx="1905000" cy="60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CD728A5-F60B-442B-8859-B32264C0B5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84187" y="3576783"/>
            <a:ext cx="1631358" cy="7422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1CECF68-11BA-4E31-8968-780A69801F3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25757" b="21559"/>
          <a:stretch/>
        </p:blipFill>
        <p:spPr>
          <a:xfrm>
            <a:off x="5012820" y="2714866"/>
            <a:ext cx="1850197" cy="98451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77E07F-15E0-4CB1-9E0E-B39F8C5E7E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5282" y="3778128"/>
            <a:ext cx="1905000" cy="6477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060E6BF-6D91-4E82-BD94-E1C304457B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27205" y="4882077"/>
            <a:ext cx="1905000" cy="52387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755E4BB-5812-49A2-9E43-1F8B9B36A23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90581" y="2959079"/>
            <a:ext cx="1611562" cy="41094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43BE97E-8495-4494-8CB8-4379B407F51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1818" y="3576783"/>
            <a:ext cx="1905000" cy="7239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1C17462-CD61-44C3-8209-EC88650CD28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43862" y="4628267"/>
            <a:ext cx="1905000" cy="51435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DDF995F-522C-4AF5-8CA8-28DBB53F909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94859" y="4079811"/>
            <a:ext cx="1569692" cy="6331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1D190A3-19EF-4B2B-B4F2-C174FC9EDC1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90019" y="5749084"/>
            <a:ext cx="1905000" cy="88582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CF6556D-2A3B-4917-A3C4-4B72645E2C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165" b="98101" l="3500" r="96000">
                        <a14:foregroundMark x1="8500" y1="19620" x2="8500" y2="19620"/>
                        <a14:foregroundMark x1="11000" y1="4430" x2="4500" y2="32278"/>
                        <a14:foregroundMark x1="55500" y1="63924" x2="52000" y2="91772"/>
                        <a14:foregroundMark x1="67500" y1="29114" x2="77000" y2="24051"/>
                        <a14:foregroundMark x1="93500" y1="41772" x2="96000" y2="56329"/>
                        <a14:foregroundMark x1="50500" y1="98734" x2="49000" y2="98734"/>
                        <a14:foregroundMark x1="3500" y1="62658" x2="6000" y2="696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1456" y="5799208"/>
            <a:ext cx="1085228" cy="85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ody of water next to the ocean&#10;&#10;Description generated with very high confidence">
            <a:extLst>
              <a:ext uri="{FF2B5EF4-FFF2-40B4-BE49-F238E27FC236}">
                <a16:creationId xmlns:a16="http://schemas.microsoft.com/office/drawing/2014/main" id="{08742D0E-0AC9-42B6-9A8C-13994D8A1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F639E8-51CB-474B-BF97-D4D9993D1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Thanks!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8618B-E039-45DE-9402-FB2F1BB14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66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sider Dev Tour template v2.potx" id="{F17403C9-B31A-4443-89EB-31DB62E2042B}" vid="{B1E0BB34-2938-4203-A6CE-D358F46DFE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3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388637A-E60C-4897-808B-371D08FEDE21}">
  <we:reference id="wa104178141" version="3.1.2.22" store="en-US" storeType="OMEX"/>
  <we:alternateReferences>
    <we:reference id="wa104178141" version="3.1.2.22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D170F48843B4469F4EBAA4989DCF06" ma:contentTypeVersion="10" ma:contentTypeDescription="Create a new document." ma:contentTypeScope="" ma:versionID="2f20f3d5ba0571e0196a57dbb2f3494b">
  <xsd:schema xmlns:xsd="http://www.w3.org/2001/XMLSchema" xmlns:xs="http://www.w3.org/2001/XMLSchema" xmlns:p="http://schemas.microsoft.com/office/2006/metadata/properties" xmlns:ns2="f6ecbb66-529e-4d85-a914-95a490d96b29" xmlns:ns3="c572443e-d5c7-4467-9262-fe356aab5cd9" targetNamespace="http://schemas.microsoft.com/office/2006/metadata/properties" ma:root="true" ma:fieldsID="64b42ee6732b56317aac76118bc80c77" ns2:_="" ns3:_="">
    <xsd:import namespace="f6ecbb66-529e-4d85-a914-95a490d96b29"/>
    <xsd:import namespace="c572443e-d5c7-4467-9262-fe356aab5c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ecbb66-529e-4d85-a914-95a490d96b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2443e-d5c7-4467-9262-fe356aab5cd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5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6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BB3965-280B-49D7-AC99-7866BFFFF2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F48233-0F8D-4837-ADCD-C78D4FE4F3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ecbb66-529e-4d85-a914-95a490d96b29"/>
    <ds:schemaRef ds:uri="c572443e-d5c7-4467-9262-fe356aab5c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A98A17-1F77-41F2-830B-66EC4469700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f6ecbb66-529e-4d85-a914-95a490d96b29"/>
    <ds:schemaRef ds:uri="c572443e-d5c7-4467-9262-fe356aab5cd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1014</Words>
  <Application>Microsoft Office PowerPoint</Application>
  <PresentationFormat>Widescreen</PresentationFormat>
  <Paragraphs>167</Paragraphs>
  <Slides>24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Consolas</vt:lpstr>
      <vt:lpstr>Segoe UI</vt:lpstr>
      <vt:lpstr>Segoe UI (body)</vt:lpstr>
      <vt:lpstr>Segoe UI Light</vt:lpstr>
      <vt:lpstr>Segoe UI Semibold</vt:lpstr>
      <vt:lpstr>Segoe UI Semilight</vt:lpstr>
      <vt:lpstr>Wingdings</vt:lpstr>
      <vt:lpstr>Office Theme</vt:lpstr>
      <vt:lpstr>Getting your feet wet with Office add-in development (without drowning)</vt:lpstr>
      <vt:lpstr>Agenda</vt:lpstr>
      <vt:lpstr>What is an add-in?</vt:lpstr>
      <vt:lpstr>Add-ins in Office</vt:lpstr>
      <vt:lpstr>Why did we need a new model?</vt:lpstr>
      <vt:lpstr>PowerPoint Presentation</vt:lpstr>
      <vt:lpstr>PowerPoint Presentation</vt:lpstr>
      <vt:lpstr>PowerPoint Presentation</vt:lpstr>
      <vt:lpstr>PowerPoint Presentation</vt:lpstr>
      <vt:lpstr>Add-in Canvases &amp; Distribution </vt:lpstr>
      <vt:lpstr>PowerPoint Presentation</vt:lpstr>
      <vt:lpstr>Example Office.js code</vt:lpstr>
      <vt:lpstr>How to avoid drowning </vt:lpstr>
      <vt:lpstr>The Microsoft slide on tooling</vt:lpstr>
      <vt:lpstr>The reality of tooling</vt:lpstr>
      <vt:lpstr>Tip#1 Use a front-end framework with a CLI</vt:lpstr>
      <vt:lpstr>Tip#2 Different hosts = Different user experience</vt:lpstr>
      <vt:lpstr>Tip#2 Different hosts = Different user experience</vt:lpstr>
      <vt:lpstr>Tip#3 Use TypeScript</vt:lpstr>
      <vt:lpstr>Tip#4 Use the Yeoman generator for Office</vt:lpstr>
      <vt:lpstr>Tip#5 The Script Lab Add-in</vt:lpstr>
      <vt:lpstr>PowerPoint Presentation</vt:lpstr>
      <vt:lpstr>Thank you to our sponsors</vt:lpstr>
      <vt:lpstr>Thanks!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your feet wet with Office add-in development (without drowning)</dc:title>
  <dc:creator>Cameron Dwyer</dc:creator>
  <cp:lastModifiedBy>Cameron Dwyer</cp:lastModifiedBy>
  <cp:revision>6</cp:revision>
  <dcterms:created xsi:type="dcterms:W3CDTF">2018-07-25T14:25:05Z</dcterms:created>
  <dcterms:modified xsi:type="dcterms:W3CDTF">2018-08-16T08:56:55Z</dcterms:modified>
</cp:coreProperties>
</file>