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305" r:id="rId3"/>
    <p:sldId id="283" r:id="rId4"/>
    <p:sldId id="261" r:id="rId5"/>
    <p:sldId id="257" r:id="rId6"/>
    <p:sldId id="258" r:id="rId7"/>
    <p:sldId id="262" r:id="rId8"/>
    <p:sldId id="263" r:id="rId9"/>
    <p:sldId id="266" r:id="rId10"/>
    <p:sldId id="267" r:id="rId11"/>
    <p:sldId id="268" r:id="rId12"/>
    <p:sldId id="275" r:id="rId13"/>
    <p:sldId id="298" r:id="rId14"/>
    <p:sldId id="276" r:id="rId15"/>
    <p:sldId id="274" r:id="rId16"/>
    <p:sldId id="299" r:id="rId17"/>
    <p:sldId id="279" r:id="rId18"/>
    <p:sldId id="280" r:id="rId19"/>
    <p:sldId id="278" r:id="rId20"/>
    <p:sldId id="264" r:id="rId21"/>
    <p:sldId id="300" r:id="rId22"/>
    <p:sldId id="259" r:id="rId23"/>
    <p:sldId id="269" r:id="rId24"/>
    <p:sldId id="294" r:id="rId25"/>
    <p:sldId id="297" r:id="rId26"/>
    <p:sldId id="295" r:id="rId27"/>
    <p:sldId id="296" r:id="rId28"/>
    <p:sldId id="265" r:id="rId29"/>
    <p:sldId id="284" r:id="rId30"/>
    <p:sldId id="301" r:id="rId31"/>
    <p:sldId id="282" r:id="rId32"/>
    <p:sldId id="285" r:id="rId33"/>
    <p:sldId id="302" r:id="rId34"/>
    <p:sldId id="287" r:id="rId35"/>
    <p:sldId id="290" r:id="rId36"/>
    <p:sldId id="291" r:id="rId37"/>
    <p:sldId id="292" r:id="rId38"/>
    <p:sldId id="293" r:id="rId39"/>
    <p:sldId id="303" r:id="rId40"/>
    <p:sldId id="271" r:id="rId41"/>
    <p:sldId id="272" r:id="rId42"/>
    <p:sldId id="273" r:id="rId43"/>
    <p:sldId id="304" r:id="rId44"/>
    <p:sldId id="289" r:id="rId45"/>
    <p:sldId id="306"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6678FE-FA51-4415-89BE-D963064A666F}" v="184" dt="2018-10-15T11:10:53.2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91" autoAdjust="0"/>
    <p:restoredTop sz="86430" autoAdjust="0"/>
  </p:normalViewPr>
  <p:slideViewPr>
    <p:cSldViewPr snapToGrid="0">
      <p:cViewPr varScale="1">
        <p:scale>
          <a:sx n="90" d="100"/>
          <a:sy n="90" d="100"/>
        </p:scale>
        <p:origin x="175" y="45"/>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2" d="100"/>
          <a:sy n="82" d="100"/>
        </p:scale>
        <p:origin x="2811" y="5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meron Dwyer" userId="7fbed84a-c183-4cf3-9d8a-5357820d5d20" providerId="ADAL" clId="{016678FE-FA51-4415-89BE-D963064A666F}"/>
    <pc:docChg chg="undo custSel addSld delSld modSld sldOrd">
      <pc:chgData name="Cameron Dwyer" userId="7fbed84a-c183-4cf3-9d8a-5357820d5d20" providerId="ADAL" clId="{016678FE-FA51-4415-89BE-D963064A666F}" dt="2018-10-15T11:13:31.368" v="1672" actId="20577"/>
      <pc:docMkLst>
        <pc:docMk/>
      </pc:docMkLst>
      <pc:sldChg chg="addSp delSp modSp">
        <pc:chgData name="Cameron Dwyer" userId="7fbed84a-c183-4cf3-9d8a-5357820d5d20" providerId="ADAL" clId="{016678FE-FA51-4415-89BE-D963064A666F}" dt="2018-10-15T11:13:31.368" v="1672" actId="20577"/>
        <pc:sldMkLst>
          <pc:docMk/>
          <pc:sldMk cId="2927921074" sldId="256"/>
        </pc:sldMkLst>
        <pc:spChg chg="mod">
          <ac:chgData name="Cameron Dwyer" userId="7fbed84a-c183-4cf3-9d8a-5357820d5d20" providerId="ADAL" clId="{016678FE-FA51-4415-89BE-D963064A666F}" dt="2018-10-15T01:24:11.036" v="1013" actId="1076"/>
          <ac:spMkLst>
            <pc:docMk/>
            <pc:sldMk cId="2927921074" sldId="256"/>
            <ac:spMk id="2" creationId="{C09F5544-7D49-4FA8-A41F-4CA4E6E7FA52}"/>
          </ac:spMkLst>
        </pc:spChg>
        <pc:spChg chg="del mod">
          <ac:chgData name="Cameron Dwyer" userId="7fbed84a-c183-4cf3-9d8a-5357820d5d20" providerId="ADAL" clId="{016678FE-FA51-4415-89BE-D963064A666F}" dt="2018-10-15T01:23:01.836" v="995" actId="478"/>
          <ac:spMkLst>
            <pc:docMk/>
            <pc:sldMk cId="2927921074" sldId="256"/>
            <ac:spMk id="3" creationId="{72EC344F-286F-43AB-AA23-2F3588E6AF3E}"/>
          </ac:spMkLst>
        </pc:spChg>
        <pc:spChg chg="add mod">
          <ac:chgData name="Cameron Dwyer" userId="7fbed84a-c183-4cf3-9d8a-5357820d5d20" providerId="ADAL" clId="{016678FE-FA51-4415-89BE-D963064A666F}" dt="2018-10-15T11:13:31.368" v="1672" actId="20577"/>
          <ac:spMkLst>
            <pc:docMk/>
            <pc:sldMk cId="2927921074" sldId="256"/>
            <ac:spMk id="3" creationId="{87BFD19D-400D-4B23-BCBF-3B4AF4998033}"/>
          </ac:spMkLst>
        </pc:spChg>
        <pc:spChg chg="add del mod">
          <ac:chgData name="Cameron Dwyer" userId="7fbed84a-c183-4cf3-9d8a-5357820d5d20" providerId="ADAL" clId="{016678FE-FA51-4415-89BE-D963064A666F}" dt="2018-10-15T01:23:10.553" v="998" actId="478"/>
          <ac:spMkLst>
            <pc:docMk/>
            <pc:sldMk cId="2927921074" sldId="256"/>
            <ac:spMk id="9" creationId="{93F88CA8-BCB6-493A-985D-1AF44D39D4D4}"/>
          </ac:spMkLst>
        </pc:spChg>
        <pc:picChg chg="add del mod ord">
          <ac:chgData name="Cameron Dwyer" userId="7fbed84a-c183-4cf3-9d8a-5357820d5d20" providerId="ADAL" clId="{016678FE-FA51-4415-89BE-D963064A666F}" dt="2018-10-15T01:21:13.551" v="961"/>
          <ac:picMkLst>
            <pc:docMk/>
            <pc:sldMk cId="2927921074" sldId="256"/>
            <ac:picMk id="5" creationId="{C3B85878-93C6-4E7E-B5B5-D685701A96D4}"/>
          </ac:picMkLst>
        </pc:picChg>
        <pc:picChg chg="add del mod">
          <ac:chgData name="Cameron Dwyer" userId="7fbed84a-c183-4cf3-9d8a-5357820d5d20" providerId="ADAL" clId="{016678FE-FA51-4415-89BE-D963064A666F}" dt="2018-10-15T01:21:51.987" v="964" actId="478"/>
          <ac:picMkLst>
            <pc:docMk/>
            <pc:sldMk cId="2927921074" sldId="256"/>
            <ac:picMk id="6" creationId="{B6EE7F9F-0BA2-4BFB-9E95-ED2844AD5EAC}"/>
          </ac:picMkLst>
        </pc:picChg>
        <pc:picChg chg="add del mod ord">
          <ac:chgData name="Cameron Dwyer" userId="7fbed84a-c183-4cf3-9d8a-5357820d5d20" providerId="ADAL" clId="{016678FE-FA51-4415-89BE-D963064A666F}" dt="2018-10-15T11:09:03.717" v="1531" actId="1076"/>
          <ac:picMkLst>
            <pc:docMk/>
            <pc:sldMk cId="2927921074" sldId="256"/>
            <ac:picMk id="7" creationId="{4B34F62F-90AC-439B-AB25-188D73F3AC96}"/>
          </ac:picMkLst>
        </pc:picChg>
      </pc:sldChg>
      <pc:sldChg chg="del">
        <pc:chgData name="Cameron Dwyer" userId="7fbed84a-c183-4cf3-9d8a-5357820d5d20" providerId="ADAL" clId="{016678FE-FA51-4415-89BE-D963064A666F}" dt="2018-10-15T01:25:37.331" v="1033" actId="2696"/>
        <pc:sldMkLst>
          <pc:docMk/>
          <pc:sldMk cId="720544429" sldId="260"/>
        </pc:sldMkLst>
      </pc:sldChg>
      <pc:sldChg chg="addSp modSp">
        <pc:chgData name="Cameron Dwyer" userId="7fbed84a-c183-4cf3-9d8a-5357820d5d20" providerId="ADAL" clId="{016678FE-FA51-4415-89BE-D963064A666F}" dt="2018-10-15T01:25:04.768" v="1018" actId="207"/>
        <pc:sldMkLst>
          <pc:docMk/>
          <pc:sldMk cId="1255800164" sldId="261"/>
        </pc:sldMkLst>
        <pc:spChg chg="mod">
          <ac:chgData name="Cameron Dwyer" userId="7fbed84a-c183-4cf3-9d8a-5357820d5d20" providerId="ADAL" clId="{016678FE-FA51-4415-89BE-D963064A666F}" dt="2018-10-15T01:25:04.768" v="1018" actId="207"/>
          <ac:spMkLst>
            <pc:docMk/>
            <pc:sldMk cId="1255800164" sldId="261"/>
            <ac:spMk id="2" creationId="{AE9808AE-B1CC-492E-AAF0-504F00C95E8B}"/>
          </ac:spMkLst>
        </pc:spChg>
        <pc:picChg chg="add mod ord">
          <ac:chgData name="Cameron Dwyer" userId="7fbed84a-c183-4cf3-9d8a-5357820d5d20" providerId="ADAL" clId="{016678FE-FA51-4415-89BE-D963064A666F}" dt="2018-10-15T01:25:01.324" v="1017" actId="167"/>
          <ac:picMkLst>
            <pc:docMk/>
            <pc:sldMk cId="1255800164" sldId="261"/>
            <ac:picMk id="4" creationId="{254904F8-41AB-4948-AAAC-45235DCE7A11}"/>
          </ac:picMkLst>
        </pc:picChg>
      </pc:sldChg>
      <pc:sldChg chg="modTransition">
        <pc:chgData name="Cameron Dwyer" userId="7fbed84a-c183-4cf3-9d8a-5357820d5d20" providerId="ADAL" clId="{016678FE-FA51-4415-89BE-D963064A666F}" dt="2018-10-14T10:16:01.239" v="755"/>
        <pc:sldMkLst>
          <pc:docMk/>
          <pc:sldMk cId="1334948587" sldId="264"/>
        </pc:sldMkLst>
      </pc:sldChg>
      <pc:sldChg chg="modTransition">
        <pc:chgData name="Cameron Dwyer" userId="7fbed84a-c183-4cf3-9d8a-5357820d5d20" providerId="ADAL" clId="{016678FE-FA51-4415-89BE-D963064A666F}" dt="2018-10-15T02:23:06.892" v="1156"/>
        <pc:sldMkLst>
          <pc:docMk/>
          <pc:sldMk cId="1068420553" sldId="265"/>
        </pc:sldMkLst>
      </pc:sldChg>
      <pc:sldChg chg="del">
        <pc:chgData name="Cameron Dwyer" userId="7fbed84a-c183-4cf3-9d8a-5357820d5d20" providerId="ADAL" clId="{016678FE-FA51-4415-89BE-D963064A666F}" dt="2018-10-15T01:27:08.229" v="1113" actId="2696"/>
        <pc:sldMkLst>
          <pc:docMk/>
          <pc:sldMk cId="2302467125" sldId="270"/>
        </pc:sldMkLst>
      </pc:sldChg>
      <pc:sldChg chg="modTransition">
        <pc:chgData name="Cameron Dwyer" userId="7fbed84a-c183-4cf3-9d8a-5357820d5d20" providerId="ADAL" clId="{016678FE-FA51-4415-89BE-D963064A666F}" dt="2018-10-14T10:15:38.100" v="753"/>
        <pc:sldMkLst>
          <pc:docMk/>
          <pc:sldMk cId="3922178987" sldId="274"/>
        </pc:sldMkLst>
      </pc:sldChg>
      <pc:sldChg chg="modSp modNotesTx">
        <pc:chgData name="Cameron Dwyer" userId="7fbed84a-c183-4cf3-9d8a-5357820d5d20" providerId="ADAL" clId="{016678FE-FA51-4415-89BE-D963064A666F}" dt="2018-10-14T09:43:15.635" v="302" actId="6549"/>
        <pc:sldMkLst>
          <pc:docMk/>
          <pc:sldMk cId="783053304" sldId="276"/>
        </pc:sldMkLst>
        <pc:spChg chg="mod">
          <ac:chgData name="Cameron Dwyer" userId="7fbed84a-c183-4cf3-9d8a-5357820d5d20" providerId="ADAL" clId="{016678FE-FA51-4415-89BE-D963064A666F}" dt="2018-10-14T09:43:10.779" v="301" actId="6549"/>
          <ac:spMkLst>
            <pc:docMk/>
            <pc:sldMk cId="783053304" sldId="276"/>
            <ac:spMk id="4" creationId="{89D6C333-DBF5-4C60-8445-DB44C650A7C3}"/>
          </ac:spMkLst>
        </pc:spChg>
      </pc:sldChg>
      <pc:sldChg chg="del">
        <pc:chgData name="Cameron Dwyer" userId="7fbed84a-c183-4cf3-9d8a-5357820d5d20" providerId="ADAL" clId="{016678FE-FA51-4415-89BE-D963064A666F}" dt="2018-10-15T01:25:32.035" v="1031" actId="2696"/>
        <pc:sldMkLst>
          <pc:docMk/>
          <pc:sldMk cId="3332162740" sldId="277"/>
        </pc:sldMkLst>
      </pc:sldChg>
      <pc:sldChg chg="addSp delSp modSp">
        <pc:chgData name="Cameron Dwyer" userId="7fbed84a-c183-4cf3-9d8a-5357820d5d20" providerId="ADAL" clId="{016678FE-FA51-4415-89BE-D963064A666F}" dt="2018-10-15T01:32:50.825" v="1153" actId="1076"/>
        <pc:sldMkLst>
          <pc:docMk/>
          <pc:sldMk cId="3828190286" sldId="279"/>
        </pc:sldMkLst>
        <pc:spChg chg="del">
          <ac:chgData name="Cameron Dwyer" userId="7fbed84a-c183-4cf3-9d8a-5357820d5d20" providerId="ADAL" clId="{016678FE-FA51-4415-89BE-D963064A666F}" dt="2018-10-15T01:32:34.407" v="1146" actId="478"/>
          <ac:spMkLst>
            <pc:docMk/>
            <pc:sldMk cId="3828190286" sldId="279"/>
            <ac:spMk id="3" creationId="{2A7FB5E4-2DA7-4E5E-9A7D-C7D8D8C0FFB5}"/>
          </ac:spMkLst>
        </pc:spChg>
        <pc:picChg chg="add mod">
          <ac:chgData name="Cameron Dwyer" userId="7fbed84a-c183-4cf3-9d8a-5357820d5d20" providerId="ADAL" clId="{016678FE-FA51-4415-89BE-D963064A666F}" dt="2018-10-15T01:32:50.825" v="1153" actId="1076"/>
          <ac:picMkLst>
            <pc:docMk/>
            <pc:sldMk cId="3828190286" sldId="279"/>
            <ac:picMk id="5" creationId="{5B5E6622-5717-411F-98FC-06B4AA0ACD98}"/>
          </ac:picMkLst>
        </pc:picChg>
      </pc:sldChg>
      <pc:sldChg chg="ord">
        <pc:chgData name="Cameron Dwyer" userId="7fbed84a-c183-4cf3-9d8a-5357820d5d20" providerId="ADAL" clId="{016678FE-FA51-4415-89BE-D963064A666F}" dt="2018-10-14T10:15:56.270" v="754"/>
        <pc:sldMkLst>
          <pc:docMk/>
          <pc:sldMk cId="1757521219" sldId="280"/>
        </pc:sldMkLst>
      </pc:sldChg>
      <pc:sldChg chg="del">
        <pc:chgData name="Cameron Dwyer" userId="7fbed84a-c183-4cf3-9d8a-5357820d5d20" providerId="ADAL" clId="{016678FE-FA51-4415-89BE-D963064A666F}" dt="2018-10-15T01:26:04.516" v="1060" actId="2696"/>
        <pc:sldMkLst>
          <pc:docMk/>
          <pc:sldMk cId="1672584548" sldId="281"/>
        </pc:sldMkLst>
      </pc:sldChg>
      <pc:sldChg chg="modSp modNotesTx">
        <pc:chgData name="Cameron Dwyer" userId="7fbed84a-c183-4cf3-9d8a-5357820d5d20" providerId="ADAL" clId="{016678FE-FA51-4415-89BE-D963064A666F}" dt="2018-10-14T10:15:17.669" v="752" actId="20577"/>
        <pc:sldMkLst>
          <pc:docMk/>
          <pc:sldMk cId="919412205" sldId="283"/>
        </pc:sldMkLst>
        <pc:picChg chg="mod">
          <ac:chgData name="Cameron Dwyer" userId="7fbed84a-c183-4cf3-9d8a-5357820d5d20" providerId="ADAL" clId="{016678FE-FA51-4415-89BE-D963064A666F}" dt="2018-10-14T10:06:02.606" v="596" actId="1076"/>
          <ac:picMkLst>
            <pc:docMk/>
            <pc:sldMk cId="919412205" sldId="283"/>
            <ac:picMk id="2" creationId="{776768C6-1A6C-4DF0-AFB8-B8D71F133E45}"/>
          </ac:picMkLst>
        </pc:picChg>
      </pc:sldChg>
      <pc:sldChg chg="addSp delSp modSp ord">
        <pc:chgData name="Cameron Dwyer" userId="7fbed84a-c183-4cf3-9d8a-5357820d5d20" providerId="ADAL" clId="{016678FE-FA51-4415-89BE-D963064A666F}" dt="2018-10-14T10:10:16.309" v="601"/>
        <pc:sldMkLst>
          <pc:docMk/>
          <pc:sldMk cId="4229275395" sldId="284"/>
        </pc:sldMkLst>
        <pc:spChg chg="mod">
          <ac:chgData name="Cameron Dwyer" userId="7fbed84a-c183-4cf3-9d8a-5357820d5d20" providerId="ADAL" clId="{016678FE-FA51-4415-89BE-D963064A666F}" dt="2018-10-14T09:57:41.652" v="326" actId="20577"/>
          <ac:spMkLst>
            <pc:docMk/>
            <pc:sldMk cId="4229275395" sldId="284"/>
            <ac:spMk id="2" creationId="{FDC92E1D-7A28-4989-ACC5-261478C02595}"/>
          </ac:spMkLst>
        </pc:spChg>
        <pc:spChg chg="mod">
          <ac:chgData name="Cameron Dwyer" userId="7fbed84a-c183-4cf3-9d8a-5357820d5d20" providerId="ADAL" clId="{016678FE-FA51-4415-89BE-D963064A666F}" dt="2018-10-14T10:01:32.507" v="584" actId="20577"/>
          <ac:spMkLst>
            <pc:docMk/>
            <pc:sldMk cId="4229275395" sldId="284"/>
            <ac:spMk id="4" creationId="{359B52CF-2A63-4230-BDE9-FAAFA69D2729}"/>
          </ac:spMkLst>
        </pc:spChg>
        <pc:picChg chg="add mod">
          <ac:chgData name="Cameron Dwyer" userId="7fbed84a-c183-4cf3-9d8a-5357820d5d20" providerId="ADAL" clId="{016678FE-FA51-4415-89BE-D963064A666F}" dt="2018-10-14T10:02:25.336" v="590" actId="1076"/>
          <ac:picMkLst>
            <pc:docMk/>
            <pc:sldMk cId="4229275395" sldId="284"/>
            <ac:picMk id="3" creationId="{72D09211-869F-404C-8328-CC549B327E61}"/>
          </ac:picMkLst>
        </pc:picChg>
        <pc:picChg chg="del">
          <ac:chgData name="Cameron Dwyer" userId="7fbed84a-c183-4cf3-9d8a-5357820d5d20" providerId="ADAL" clId="{016678FE-FA51-4415-89BE-D963064A666F}" dt="2018-10-14T10:00:18.588" v="543" actId="478"/>
          <ac:picMkLst>
            <pc:docMk/>
            <pc:sldMk cId="4229275395" sldId="284"/>
            <ac:picMk id="15362" creationId="{7FC4259C-462C-4983-A4E7-5DE90C6BBB7D}"/>
          </ac:picMkLst>
        </pc:picChg>
      </pc:sldChg>
      <pc:sldChg chg="del">
        <pc:chgData name="Cameron Dwyer" userId="7fbed84a-c183-4cf3-9d8a-5357820d5d20" providerId="ADAL" clId="{016678FE-FA51-4415-89BE-D963064A666F}" dt="2018-10-15T01:26:40.045" v="1082" actId="2696"/>
        <pc:sldMkLst>
          <pc:docMk/>
          <pc:sldMk cId="160212674" sldId="286"/>
        </pc:sldMkLst>
      </pc:sldChg>
      <pc:sldChg chg="del">
        <pc:chgData name="Cameron Dwyer" userId="7fbed84a-c183-4cf3-9d8a-5357820d5d20" providerId="ADAL" clId="{016678FE-FA51-4415-89BE-D963064A666F}" dt="2018-10-15T01:27:30.128" v="1116" actId="2696"/>
        <pc:sldMkLst>
          <pc:docMk/>
          <pc:sldMk cId="2684294856" sldId="288"/>
        </pc:sldMkLst>
      </pc:sldChg>
      <pc:sldChg chg="addSp delSp modSp setBg">
        <pc:chgData name="Cameron Dwyer" userId="7fbed84a-c183-4cf3-9d8a-5357820d5d20" providerId="ADAL" clId="{016678FE-FA51-4415-89BE-D963064A666F}" dt="2018-10-15T01:30:01.749" v="1145" actId="1076"/>
        <pc:sldMkLst>
          <pc:docMk/>
          <pc:sldMk cId="1417137084" sldId="289"/>
        </pc:sldMkLst>
        <pc:spChg chg="add del">
          <ac:chgData name="Cameron Dwyer" userId="7fbed84a-c183-4cf3-9d8a-5357820d5d20" providerId="ADAL" clId="{016678FE-FA51-4415-89BE-D963064A666F}" dt="2018-10-15T01:29:59.093" v="1144" actId="478"/>
          <ac:spMkLst>
            <pc:docMk/>
            <pc:sldMk cId="1417137084" sldId="289"/>
            <ac:spMk id="3" creationId="{36D5B3B3-6FD2-468E-BA8C-D4B21DE9DF45}"/>
          </ac:spMkLst>
        </pc:spChg>
        <pc:picChg chg="add del">
          <ac:chgData name="Cameron Dwyer" userId="7fbed84a-c183-4cf3-9d8a-5357820d5d20" providerId="ADAL" clId="{016678FE-FA51-4415-89BE-D963064A666F}" dt="2018-10-15T01:28:19.452" v="1127"/>
          <ac:picMkLst>
            <pc:docMk/>
            <pc:sldMk cId="1417137084" sldId="289"/>
            <ac:picMk id="1027" creationId="{6CB60FC7-F6CD-48FB-82C3-0058BA05984B}"/>
          </ac:picMkLst>
        </pc:picChg>
        <pc:picChg chg="add del">
          <ac:chgData name="Cameron Dwyer" userId="7fbed84a-c183-4cf3-9d8a-5357820d5d20" providerId="ADAL" clId="{016678FE-FA51-4415-89BE-D963064A666F}" dt="2018-10-15T01:28:32.011" v="1131"/>
          <ac:picMkLst>
            <pc:docMk/>
            <pc:sldMk cId="1417137084" sldId="289"/>
            <ac:picMk id="1029" creationId="{F530D004-8DAA-4B42-A4CE-B7B3B9C701C1}"/>
          </ac:picMkLst>
        </pc:picChg>
        <pc:picChg chg="add del">
          <ac:chgData name="Cameron Dwyer" userId="7fbed84a-c183-4cf3-9d8a-5357820d5d20" providerId="ADAL" clId="{016678FE-FA51-4415-89BE-D963064A666F}" dt="2018-10-15T01:28:35.676" v="1133"/>
          <ac:picMkLst>
            <pc:docMk/>
            <pc:sldMk cId="1417137084" sldId="289"/>
            <ac:picMk id="1031" creationId="{667ABC97-6946-4B27-AA7F-FDA03A2CC4EC}"/>
          </ac:picMkLst>
        </pc:picChg>
        <pc:picChg chg="add del mod">
          <ac:chgData name="Cameron Dwyer" userId="7fbed84a-c183-4cf3-9d8a-5357820d5d20" providerId="ADAL" clId="{016678FE-FA51-4415-89BE-D963064A666F}" dt="2018-10-15T01:29:29.237" v="1141"/>
          <ac:picMkLst>
            <pc:docMk/>
            <pc:sldMk cId="1417137084" sldId="289"/>
            <ac:picMk id="1033" creationId="{5B455E78-BBDF-4369-A4BC-CFDF6FF2EE33}"/>
          </ac:picMkLst>
        </pc:picChg>
        <pc:picChg chg="add mod">
          <ac:chgData name="Cameron Dwyer" userId="7fbed84a-c183-4cf3-9d8a-5357820d5d20" providerId="ADAL" clId="{016678FE-FA51-4415-89BE-D963064A666F}" dt="2018-10-15T01:30:01.749" v="1145" actId="1076"/>
          <ac:picMkLst>
            <pc:docMk/>
            <pc:sldMk cId="1417137084" sldId="289"/>
            <ac:picMk id="1035" creationId="{F668212C-D356-4D61-A80D-94AC2AB28275}"/>
          </ac:picMkLst>
        </pc:picChg>
      </pc:sldChg>
      <pc:sldChg chg="modSp">
        <pc:chgData name="Cameron Dwyer" userId="7fbed84a-c183-4cf3-9d8a-5357820d5d20" providerId="ADAL" clId="{016678FE-FA51-4415-89BE-D963064A666F}" dt="2018-10-14T10:16:36.234" v="757" actId="21"/>
        <pc:sldMkLst>
          <pc:docMk/>
          <pc:sldMk cId="2084471586" sldId="295"/>
        </pc:sldMkLst>
        <pc:spChg chg="mod">
          <ac:chgData name="Cameron Dwyer" userId="7fbed84a-c183-4cf3-9d8a-5357820d5d20" providerId="ADAL" clId="{016678FE-FA51-4415-89BE-D963064A666F}" dt="2018-10-14T10:16:36.234" v="757" actId="21"/>
          <ac:spMkLst>
            <pc:docMk/>
            <pc:sldMk cId="2084471586" sldId="295"/>
            <ac:spMk id="4" creationId="{4738901E-74CE-4E94-A792-E557A7593E31}"/>
          </ac:spMkLst>
        </pc:spChg>
      </pc:sldChg>
      <pc:sldChg chg="modSp">
        <pc:chgData name="Cameron Dwyer" userId="7fbed84a-c183-4cf3-9d8a-5357820d5d20" providerId="ADAL" clId="{016678FE-FA51-4415-89BE-D963064A666F}" dt="2018-10-14T10:18:04.124" v="941" actId="20577"/>
        <pc:sldMkLst>
          <pc:docMk/>
          <pc:sldMk cId="2408534606" sldId="297"/>
        </pc:sldMkLst>
        <pc:spChg chg="mod">
          <ac:chgData name="Cameron Dwyer" userId="7fbed84a-c183-4cf3-9d8a-5357820d5d20" providerId="ADAL" clId="{016678FE-FA51-4415-89BE-D963064A666F}" dt="2018-10-14T10:18:04.124" v="941" actId="20577"/>
          <ac:spMkLst>
            <pc:docMk/>
            <pc:sldMk cId="2408534606" sldId="297"/>
            <ac:spMk id="4" creationId="{429C7691-EF11-4E66-ADBA-9D9E545B3B51}"/>
          </ac:spMkLst>
        </pc:spChg>
        <pc:picChg chg="mod">
          <ac:chgData name="Cameron Dwyer" userId="7fbed84a-c183-4cf3-9d8a-5357820d5d20" providerId="ADAL" clId="{016678FE-FA51-4415-89BE-D963064A666F}" dt="2018-10-14T10:16:24.087" v="756" actId="1076"/>
          <ac:picMkLst>
            <pc:docMk/>
            <pc:sldMk cId="2408534606" sldId="297"/>
            <ac:picMk id="18438" creationId="{62BDEDB3-B2DD-4A61-A2E8-58898B0BB5D5}"/>
          </ac:picMkLst>
        </pc:picChg>
      </pc:sldChg>
      <pc:sldChg chg="addSp delSp modSp add">
        <pc:chgData name="Cameron Dwyer" userId="7fbed84a-c183-4cf3-9d8a-5357820d5d20" providerId="ADAL" clId="{016678FE-FA51-4415-89BE-D963064A666F}" dt="2018-10-14T09:43:27.623" v="304" actId="14100"/>
        <pc:sldMkLst>
          <pc:docMk/>
          <pc:sldMk cId="903045500" sldId="298"/>
        </pc:sldMkLst>
        <pc:spChg chg="mod">
          <ac:chgData name="Cameron Dwyer" userId="7fbed84a-c183-4cf3-9d8a-5357820d5d20" providerId="ADAL" clId="{016678FE-FA51-4415-89BE-D963064A666F}" dt="2018-10-14T09:41:23.581" v="143" actId="20577"/>
          <ac:spMkLst>
            <pc:docMk/>
            <pc:sldMk cId="903045500" sldId="298"/>
            <ac:spMk id="2" creationId="{495D4A78-DEBA-48AD-91B0-2FA7D6D14F00}"/>
          </ac:spMkLst>
        </pc:spChg>
        <pc:spChg chg="del">
          <ac:chgData name="Cameron Dwyer" userId="7fbed84a-c183-4cf3-9d8a-5357820d5d20" providerId="ADAL" clId="{016678FE-FA51-4415-89BE-D963064A666F}" dt="2018-10-14T09:41:02.227" v="117" actId="478"/>
          <ac:spMkLst>
            <pc:docMk/>
            <pc:sldMk cId="903045500" sldId="298"/>
            <ac:spMk id="3" creationId="{E8919FE2-D317-434A-A529-D8B7023A6839}"/>
          </ac:spMkLst>
        </pc:spChg>
        <pc:spChg chg="mod">
          <ac:chgData name="Cameron Dwyer" userId="7fbed84a-c183-4cf3-9d8a-5357820d5d20" providerId="ADAL" clId="{016678FE-FA51-4415-89BE-D963064A666F}" dt="2018-10-14T09:43:01.010" v="300" actId="20577"/>
          <ac:spMkLst>
            <pc:docMk/>
            <pc:sldMk cId="903045500" sldId="298"/>
            <ac:spMk id="4" creationId="{2A518A83-A1EB-42A1-8F56-5F108BFB2003}"/>
          </ac:spMkLst>
        </pc:spChg>
        <pc:picChg chg="add mod">
          <ac:chgData name="Cameron Dwyer" userId="7fbed84a-c183-4cf3-9d8a-5357820d5d20" providerId="ADAL" clId="{016678FE-FA51-4415-89BE-D963064A666F}" dt="2018-10-14T09:43:27.623" v="304" actId="14100"/>
          <ac:picMkLst>
            <pc:docMk/>
            <pc:sldMk cId="903045500" sldId="298"/>
            <ac:picMk id="5" creationId="{C9EF6E5F-A460-44F5-A9F4-E178F193D8B7}"/>
          </ac:picMkLst>
        </pc:picChg>
      </pc:sldChg>
      <pc:sldChg chg="modSp add ord">
        <pc:chgData name="Cameron Dwyer" userId="7fbed84a-c183-4cf3-9d8a-5357820d5d20" providerId="ADAL" clId="{016678FE-FA51-4415-89BE-D963064A666F}" dt="2018-10-15T01:25:27.504" v="1029" actId="20577"/>
        <pc:sldMkLst>
          <pc:docMk/>
          <pc:sldMk cId="211400461" sldId="299"/>
        </pc:sldMkLst>
        <pc:spChg chg="mod">
          <ac:chgData name="Cameron Dwyer" userId="7fbed84a-c183-4cf3-9d8a-5357820d5d20" providerId="ADAL" clId="{016678FE-FA51-4415-89BE-D963064A666F}" dt="2018-10-15T01:25:27.504" v="1029" actId="20577"/>
          <ac:spMkLst>
            <pc:docMk/>
            <pc:sldMk cId="211400461" sldId="299"/>
            <ac:spMk id="2" creationId="{AE9808AE-B1CC-492E-AAF0-504F00C95E8B}"/>
          </ac:spMkLst>
        </pc:spChg>
      </pc:sldChg>
      <pc:sldChg chg="addSp delSp add del">
        <pc:chgData name="Cameron Dwyer" userId="7fbed84a-c183-4cf3-9d8a-5357820d5d20" providerId="ADAL" clId="{016678FE-FA51-4415-89BE-D963064A666F}" dt="2018-10-14T10:02:31.389" v="591" actId="2696"/>
        <pc:sldMkLst>
          <pc:docMk/>
          <pc:sldMk cId="890648704" sldId="299"/>
        </pc:sldMkLst>
        <pc:spChg chg="add del">
          <ac:chgData name="Cameron Dwyer" userId="7fbed84a-c183-4cf3-9d8a-5357820d5d20" providerId="ADAL" clId="{016678FE-FA51-4415-89BE-D963064A666F}" dt="2018-10-14T09:48:58.966" v="310"/>
          <ac:spMkLst>
            <pc:docMk/>
            <pc:sldMk cId="890648704" sldId="299"/>
            <ac:spMk id="2" creationId="{E99192F7-95F2-4454-A2D0-0CDCE20AAD4C}"/>
          </ac:spMkLst>
        </pc:spChg>
      </pc:sldChg>
      <pc:sldChg chg="modSp add ord">
        <pc:chgData name="Cameron Dwyer" userId="7fbed84a-c183-4cf3-9d8a-5357820d5d20" providerId="ADAL" clId="{016678FE-FA51-4415-89BE-D963064A666F}" dt="2018-10-15T01:25:47.242" v="1057" actId="20577"/>
        <pc:sldMkLst>
          <pc:docMk/>
          <pc:sldMk cId="1178985572" sldId="300"/>
        </pc:sldMkLst>
        <pc:spChg chg="mod">
          <ac:chgData name="Cameron Dwyer" userId="7fbed84a-c183-4cf3-9d8a-5357820d5d20" providerId="ADAL" clId="{016678FE-FA51-4415-89BE-D963064A666F}" dt="2018-10-15T01:25:47.242" v="1057" actId="20577"/>
          <ac:spMkLst>
            <pc:docMk/>
            <pc:sldMk cId="1178985572" sldId="300"/>
            <ac:spMk id="2" creationId="{AE9808AE-B1CC-492E-AAF0-504F00C95E8B}"/>
          </ac:spMkLst>
        </pc:spChg>
      </pc:sldChg>
      <pc:sldChg chg="modSp add ord">
        <pc:chgData name="Cameron Dwyer" userId="7fbed84a-c183-4cf3-9d8a-5357820d5d20" providerId="ADAL" clId="{016678FE-FA51-4415-89BE-D963064A666F}" dt="2018-10-15T01:26:10.905" v="1071" actId="20577"/>
        <pc:sldMkLst>
          <pc:docMk/>
          <pc:sldMk cId="2022525346" sldId="301"/>
        </pc:sldMkLst>
        <pc:spChg chg="mod">
          <ac:chgData name="Cameron Dwyer" userId="7fbed84a-c183-4cf3-9d8a-5357820d5d20" providerId="ADAL" clId="{016678FE-FA51-4415-89BE-D963064A666F}" dt="2018-10-15T01:26:10.905" v="1071" actId="20577"/>
          <ac:spMkLst>
            <pc:docMk/>
            <pc:sldMk cId="2022525346" sldId="301"/>
            <ac:spMk id="2" creationId="{AE9808AE-B1CC-492E-AAF0-504F00C95E8B}"/>
          </ac:spMkLst>
        </pc:spChg>
      </pc:sldChg>
      <pc:sldChg chg="modSp add ord">
        <pc:chgData name="Cameron Dwyer" userId="7fbed84a-c183-4cf3-9d8a-5357820d5d20" providerId="ADAL" clId="{016678FE-FA51-4415-89BE-D963064A666F}" dt="2018-10-15T01:26:34.592" v="1081" actId="20577"/>
        <pc:sldMkLst>
          <pc:docMk/>
          <pc:sldMk cId="1697358970" sldId="302"/>
        </pc:sldMkLst>
        <pc:spChg chg="mod">
          <ac:chgData name="Cameron Dwyer" userId="7fbed84a-c183-4cf3-9d8a-5357820d5d20" providerId="ADAL" clId="{016678FE-FA51-4415-89BE-D963064A666F}" dt="2018-10-15T01:26:34.592" v="1081" actId="20577"/>
          <ac:spMkLst>
            <pc:docMk/>
            <pc:sldMk cId="1697358970" sldId="302"/>
            <ac:spMk id="2" creationId="{AE9808AE-B1CC-492E-AAF0-504F00C95E8B}"/>
          </ac:spMkLst>
        </pc:spChg>
      </pc:sldChg>
      <pc:sldChg chg="modSp add ord">
        <pc:chgData name="Cameron Dwyer" userId="7fbed84a-c183-4cf3-9d8a-5357820d5d20" providerId="ADAL" clId="{016678FE-FA51-4415-89BE-D963064A666F}" dt="2018-10-15T01:27:04.881" v="1112" actId="20577"/>
        <pc:sldMkLst>
          <pc:docMk/>
          <pc:sldMk cId="2570530245" sldId="303"/>
        </pc:sldMkLst>
        <pc:spChg chg="mod">
          <ac:chgData name="Cameron Dwyer" userId="7fbed84a-c183-4cf3-9d8a-5357820d5d20" providerId="ADAL" clId="{016678FE-FA51-4415-89BE-D963064A666F}" dt="2018-10-15T01:27:04.881" v="1112" actId="20577"/>
          <ac:spMkLst>
            <pc:docMk/>
            <pc:sldMk cId="2570530245" sldId="303"/>
            <ac:spMk id="2" creationId="{AE9808AE-B1CC-492E-AAF0-504F00C95E8B}"/>
          </ac:spMkLst>
        </pc:spChg>
      </pc:sldChg>
      <pc:sldChg chg="modSp add ord">
        <pc:chgData name="Cameron Dwyer" userId="7fbed84a-c183-4cf3-9d8a-5357820d5d20" providerId="ADAL" clId="{016678FE-FA51-4415-89BE-D963064A666F}" dt="2018-10-15T01:27:35.937" v="1125" actId="20577"/>
        <pc:sldMkLst>
          <pc:docMk/>
          <pc:sldMk cId="453342090" sldId="304"/>
        </pc:sldMkLst>
        <pc:spChg chg="mod">
          <ac:chgData name="Cameron Dwyer" userId="7fbed84a-c183-4cf3-9d8a-5357820d5d20" providerId="ADAL" clId="{016678FE-FA51-4415-89BE-D963064A666F}" dt="2018-10-15T01:27:35.937" v="1125" actId="20577"/>
          <ac:spMkLst>
            <pc:docMk/>
            <pc:sldMk cId="453342090" sldId="304"/>
            <ac:spMk id="2" creationId="{AE9808AE-B1CC-492E-AAF0-504F00C95E8B}"/>
          </ac:spMkLst>
        </pc:spChg>
      </pc:sldChg>
      <pc:sldChg chg="addSp modSp add">
        <pc:chgData name="Cameron Dwyer" userId="7fbed84a-c183-4cf3-9d8a-5357820d5d20" providerId="ADAL" clId="{016678FE-FA51-4415-89BE-D963064A666F}" dt="2018-10-15T11:08:02.605" v="1528" actId="1076"/>
        <pc:sldMkLst>
          <pc:docMk/>
          <pc:sldMk cId="947807464" sldId="305"/>
        </pc:sldMkLst>
        <pc:spChg chg="mod">
          <ac:chgData name="Cameron Dwyer" userId="7fbed84a-c183-4cf3-9d8a-5357820d5d20" providerId="ADAL" clId="{016678FE-FA51-4415-89BE-D963064A666F}" dt="2018-10-15T11:05:55.555" v="1461" actId="207"/>
          <ac:spMkLst>
            <pc:docMk/>
            <pc:sldMk cId="947807464" sldId="305"/>
            <ac:spMk id="2" creationId="{8CF7A813-C0C5-4188-B4BE-52352045D9FC}"/>
          </ac:spMkLst>
        </pc:spChg>
        <pc:spChg chg="mod">
          <ac:chgData name="Cameron Dwyer" userId="7fbed84a-c183-4cf3-9d8a-5357820d5d20" providerId="ADAL" clId="{016678FE-FA51-4415-89BE-D963064A666F}" dt="2018-10-15T11:05:54.441" v="1459" actId="207"/>
          <ac:spMkLst>
            <pc:docMk/>
            <pc:sldMk cId="947807464" sldId="305"/>
            <ac:spMk id="3" creationId="{3B372CE3-3002-4983-A751-4300BBCD1019}"/>
          </ac:spMkLst>
        </pc:spChg>
        <pc:picChg chg="add mod ord modCrop">
          <ac:chgData name="Cameron Dwyer" userId="7fbed84a-c183-4cf3-9d8a-5357820d5d20" providerId="ADAL" clId="{016678FE-FA51-4415-89BE-D963064A666F}" dt="2018-10-15T11:08:02.605" v="1528" actId="1076"/>
          <ac:picMkLst>
            <pc:docMk/>
            <pc:sldMk cId="947807464" sldId="305"/>
            <ac:picMk id="4" creationId="{ECA2D67F-F920-4C89-AE33-99B07226A85C}"/>
          </ac:picMkLst>
        </pc:picChg>
      </pc:sldChg>
      <pc:sldChg chg="delSp modSp add ord">
        <pc:chgData name="Cameron Dwyer" userId="7fbed84a-c183-4cf3-9d8a-5357820d5d20" providerId="ADAL" clId="{016678FE-FA51-4415-89BE-D963064A666F}" dt="2018-10-15T11:12:49.495" v="1671" actId="20577"/>
        <pc:sldMkLst>
          <pc:docMk/>
          <pc:sldMk cId="1130352855" sldId="306"/>
        </pc:sldMkLst>
        <pc:spChg chg="mod">
          <ac:chgData name="Cameron Dwyer" userId="7fbed84a-c183-4cf3-9d8a-5357820d5d20" providerId="ADAL" clId="{016678FE-FA51-4415-89BE-D963064A666F}" dt="2018-10-15T11:12:49.495" v="1671" actId="20577"/>
          <ac:spMkLst>
            <pc:docMk/>
            <pc:sldMk cId="1130352855" sldId="306"/>
            <ac:spMk id="2" creationId="{C09F5544-7D49-4FA8-A41F-4CA4E6E7FA52}"/>
          </ac:spMkLst>
        </pc:spChg>
        <pc:spChg chg="del">
          <ac:chgData name="Cameron Dwyer" userId="7fbed84a-c183-4cf3-9d8a-5357820d5d20" providerId="ADAL" clId="{016678FE-FA51-4415-89BE-D963064A666F}" dt="2018-10-15T11:11:53.012" v="1652" actId="478"/>
          <ac:spMkLst>
            <pc:docMk/>
            <pc:sldMk cId="1130352855" sldId="306"/>
            <ac:spMk id="3" creationId="{87BFD19D-400D-4B23-BCBF-3B4AF499803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57DE71-210C-4BE1-89C1-7AC2FC39311F}" type="datetimeFigureOut">
              <a:rPr lang="en-AU" smtClean="0"/>
              <a:t>16/10/2018</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F59E4C-B175-4C28-BE12-6A2158EECAE9}" type="slidenum">
              <a:rPr lang="en-AU" smtClean="0"/>
              <a:t>‹#›</a:t>
            </a:fld>
            <a:endParaRPr lang="en-AU"/>
          </a:p>
        </p:txBody>
      </p:sp>
    </p:spTree>
    <p:extLst>
      <p:ext uri="{BB962C8B-B14F-4D97-AF65-F5344CB8AC3E}">
        <p14:creationId xmlns:p14="http://schemas.microsoft.com/office/powerpoint/2010/main" val="1044287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yourtenant].sharepoint.com/"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vhttps://techcommunity.microsoft.com/t5/Microsoft-SharePoint-Blog/Reinvent-business-process-in-SharePoint-and-OneDrive/ba-p/109490"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Large focus was on end user experience improvements – we saw lots of change in the UI where technology and user connect. I think this sets the vision for a lot of the changes we saw in SharePoint with the push towards more functionality in the modern experiences.</a:t>
            </a:r>
          </a:p>
          <a:p>
            <a:endParaRPr lang="en-AU" dirty="0"/>
          </a:p>
          <a:p>
            <a:r>
              <a:rPr lang="en-AU" dirty="0"/>
              <a:t>Let’s start by watching the quick video to set the scene.</a:t>
            </a:r>
          </a:p>
        </p:txBody>
      </p:sp>
      <p:sp>
        <p:nvSpPr>
          <p:cNvPr id="4" name="Slide Number Placeholder 3"/>
          <p:cNvSpPr>
            <a:spLocks noGrp="1"/>
          </p:cNvSpPr>
          <p:nvPr>
            <p:ph type="sldNum" sz="quarter" idx="5"/>
          </p:nvPr>
        </p:nvSpPr>
        <p:spPr/>
        <p:txBody>
          <a:bodyPr/>
          <a:lstStyle/>
          <a:p>
            <a:fld id="{24F59E4C-B175-4C28-BE12-6A2158EECAE9}" type="slidenum">
              <a:rPr lang="en-AU" smtClean="0"/>
              <a:t>3</a:t>
            </a:fld>
            <a:endParaRPr lang="en-AU"/>
          </a:p>
        </p:txBody>
      </p:sp>
    </p:spTree>
    <p:extLst>
      <p:ext uri="{BB962C8B-B14F-4D97-AF65-F5344CB8AC3E}">
        <p14:creationId xmlns:p14="http://schemas.microsoft.com/office/powerpoint/2010/main" val="4221360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i="0" kern="1200" dirty="0">
                <a:solidFill>
                  <a:schemeClr val="tx1"/>
                </a:solidFill>
                <a:effectLst/>
                <a:latin typeface="+mn-lt"/>
                <a:ea typeface="+mn-ea"/>
                <a:cs typeface="+mn-cs"/>
              </a:rPr>
              <a:t>News Links</a:t>
            </a:r>
            <a:r>
              <a:rPr lang="en-AU" sz="1200" b="0" i="0" kern="1200" dirty="0">
                <a:solidFill>
                  <a:schemeClr val="tx1"/>
                </a:solidFill>
                <a:effectLst/>
                <a:latin typeface="+mn-lt"/>
                <a:ea typeface="+mn-ea"/>
                <a:cs typeface="+mn-cs"/>
              </a:rPr>
              <a:t> – Enables you to share any content including external content as News</a:t>
            </a:r>
          </a:p>
          <a:p>
            <a:r>
              <a:rPr lang="en-AU" sz="1200" b="1" i="0" kern="1200" dirty="0">
                <a:solidFill>
                  <a:schemeClr val="tx1"/>
                </a:solidFill>
                <a:effectLst/>
                <a:latin typeface="+mn-lt"/>
                <a:ea typeface="+mn-ea"/>
                <a:cs typeface="+mn-cs"/>
              </a:rPr>
              <a:t>Audience targeting</a:t>
            </a:r>
            <a:r>
              <a:rPr lang="en-AU" sz="1200" b="0" i="0" kern="1200" dirty="0">
                <a:solidFill>
                  <a:schemeClr val="tx1"/>
                </a:solidFill>
                <a:effectLst/>
                <a:latin typeface="+mn-lt"/>
                <a:ea typeface="+mn-ea"/>
                <a:cs typeface="+mn-cs"/>
              </a:rPr>
              <a:t> – Not everything is important for every user, apply audience targeting to your news and deliver the correct information to the correct user</a:t>
            </a:r>
          </a:p>
          <a:p>
            <a:r>
              <a:rPr lang="en-AU" sz="1200" b="1" i="0" kern="1200" dirty="0">
                <a:solidFill>
                  <a:schemeClr val="tx1"/>
                </a:solidFill>
                <a:effectLst/>
                <a:latin typeface="+mn-lt"/>
                <a:ea typeface="+mn-ea"/>
                <a:cs typeface="+mn-cs"/>
              </a:rPr>
              <a:t>Organizational News</a:t>
            </a:r>
            <a:r>
              <a:rPr lang="en-AU" sz="1200" b="0" i="0" kern="1200" dirty="0">
                <a:solidFill>
                  <a:schemeClr val="tx1"/>
                </a:solidFill>
                <a:effectLst/>
                <a:latin typeface="+mn-lt"/>
                <a:ea typeface="+mn-ea"/>
                <a:cs typeface="+mn-cs"/>
              </a:rPr>
              <a:t> – Publish important articles with the visual Tags that designate organizational news</a:t>
            </a:r>
          </a:p>
          <a:p>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5</a:t>
            </a:fld>
            <a:endParaRPr lang="en-AU"/>
          </a:p>
        </p:txBody>
      </p:sp>
    </p:spTree>
    <p:extLst>
      <p:ext uri="{BB962C8B-B14F-4D97-AF65-F5344CB8AC3E}">
        <p14:creationId xmlns:p14="http://schemas.microsoft.com/office/powerpoint/2010/main" val="1034031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i="0" kern="1200" dirty="0">
                <a:solidFill>
                  <a:schemeClr val="tx1"/>
                </a:solidFill>
                <a:effectLst/>
                <a:latin typeface="+mn-lt"/>
                <a:ea typeface="+mn-ea"/>
                <a:cs typeface="+mn-cs"/>
              </a:rPr>
              <a:t>New personalized webparts for the Modern UI</a:t>
            </a:r>
          </a:p>
          <a:p>
            <a:r>
              <a:rPr lang="en-AU" sz="1200" b="1" i="0" kern="1200" dirty="0">
                <a:solidFill>
                  <a:schemeClr val="tx1"/>
                </a:solidFill>
                <a:effectLst/>
                <a:latin typeface="+mn-lt"/>
                <a:ea typeface="+mn-ea"/>
                <a:cs typeface="+mn-cs"/>
              </a:rPr>
              <a:t>Personalized Views of Recent Documents (also</a:t>
            </a:r>
            <a:r>
              <a:rPr lang="en-AU" sz="1200" b="1" i="0" kern="1200" baseline="0" dirty="0">
                <a:solidFill>
                  <a:schemeClr val="tx1"/>
                </a:solidFill>
                <a:effectLst/>
                <a:latin typeface="+mn-lt"/>
                <a:ea typeface="+mn-ea"/>
                <a:cs typeface="+mn-cs"/>
              </a:rPr>
              <a:t> available via Graph API)</a:t>
            </a:r>
            <a:endParaRPr lang="en-AU"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i="0" kern="1200" dirty="0">
                <a:solidFill>
                  <a:schemeClr val="tx1"/>
                </a:solidFill>
                <a:effectLst/>
                <a:latin typeface="+mn-lt"/>
                <a:ea typeface="+mn-ea"/>
                <a:cs typeface="+mn-cs"/>
              </a:rPr>
              <a:t>Personalized Views of Recent Sites (also</a:t>
            </a:r>
            <a:r>
              <a:rPr lang="en-AU" sz="1200" b="1" i="0" kern="1200" baseline="0" dirty="0">
                <a:solidFill>
                  <a:schemeClr val="tx1"/>
                </a:solidFill>
                <a:effectLst/>
                <a:latin typeface="+mn-lt"/>
                <a:ea typeface="+mn-ea"/>
                <a:cs typeface="+mn-cs"/>
              </a:rPr>
              <a:t> available via Graph API)</a:t>
            </a:r>
            <a:endParaRPr lang="en-AU" sz="1200" b="0" i="0" kern="1200" dirty="0">
              <a:solidFill>
                <a:schemeClr val="tx1"/>
              </a:solidFill>
              <a:effectLst/>
              <a:latin typeface="+mn-lt"/>
              <a:ea typeface="+mn-ea"/>
              <a:cs typeface="+mn-cs"/>
            </a:endParaRPr>
          </a:p>
          <a:p>
            <a:r>
              <a:rPr lang="en-AU" sz="1200" b="1" i="0" kern="1200" dirty="0">
                <a:solidFill>
                  <a:schemeClr val="tx1"/>
                </a:solidFill>
                <a:effectLst/>
                <a:latin typeface="+mn-lt"/>
                <a:ea typeface="+mn-ea"/>
                <a:cs typeface="+mn-cs"/>
              </a:rPr>
              <a:t>Personalized News</a:t>
            </a:r>
            <a:endParaRPr lang="en-AU" sz="1200" b="0" i="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6</a:t>
            </a:fld>
            <a:endParaRPr lang="en-AU"/>
          </a:p>
        </p:txBody>
      </p:sp>
    </p:spTree>
    <p:extLst>
      <p:ext uri="{BB962C8B-B14F-4D97-AF65-F5344CB8AC3E}">
        <p14:creationId xmlns:p14="http://schemas.microsoft.com/office/powerpoint/2010/main" val="3465463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Modern structure is flat – use hubs and megamenu structure to provide a “virtual” hierarchy</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Hierarchy is then agile and you can move sites around in hierarchy by change </a:t>
            </a:r>
            <a:r>
              <a:rPr lang="en-AU" dirty="0" err="1"/>
              <a:t>naviagtion</a:t>
            </a:r>
            <a:endParaRPr lang="en-AU" dirty="0"/>
          </a:p>
          <a:p>
            <a:endParaRPr lang="en-AU" sz="1200" b="1" i="0" kern="1200" dirty="0">
              <a:solidFill>
                <a:schemeClr val="tx1"/>
              </a:solidFill>
              <a:effectLst/>
              <a:latin typeface="+mn-lt"/>
              <a:ea typeface="+mn-ea"/>
              <a:cs typeface="+mn-cs"/>
            </a:endParaRPr>
          </a:p>
          <a:p>
            <a:r>
              <a:rPr lang="en-AU" sz="1200" b="1" i="0" kern="1200" dirty="0">
                <a:solidFill>
                  <a:schemeClr val="tx1"/>
                </a:solidFill>
                <a:effectLst/>
                <a:latin typeface="+mn-lt"/>
                <a:ea typeface="+mn-ea"/>
                <a:cs typeface="+mn-cs"/>
              </a:rPr>
              <a:t>New megamenu layout for site and hub navigation - </a:t>
            </a:r>
            <a:r>
              <a:rPr lang="en-AU" sz="1200" b="0" i="0" kern="1200" dirty="0">
                <a:solidFill>
                  <a:schemeClr val="tx1"/>
                </a:solidFill>
                <a:effectLst/>
                <a:latin typeface="+mn-lt"/>
                <a:ea typeface="+mn-ea"/>
                <a:cs typeface="+mn-cs"/>
              </a:rPr>
              <a:t>Increase the value and space of your site navigation. The new megamenu options allow for multiple levels of hierarchy at once - no fly-outs needed. This will enable you to better organize and showcase the related content and sites associated under that hub site.</a:t>
            </a:r>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7</a:t>
            </a:fld>
            <a:endParaRPr lang="en-AU"/>
          </a:p>
        </p:txBody>
      </p:sp>
    </p:spTree>
    <p:extLst>
      <p:ext uri="{BB962C8B-B14F-4D97-AF65-F5344CB8AC3E}">
        <p14:creationId xmlns:p14="http://schemas.microsoft.com/office/powerpoint/2010/main" val="2138862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i="0" kern="1200" dirty="0">
                <a:solidFill>
                  <a:schemeClr val="tx1"/>
                </a:solidFill>
                <a:effectLst/>
                <a:latin typeface="+mn-lt"/>
                <a:ea typeface="+mn-ea"/>
                <a:cs typeface="+mn-cs"/>
              </a:rPr>
              <a:t>Sites: header layouts - </a:t>
            </a:r>
            <a:r>
              <a:rPr lang="en-AU" sz="1200" b="0" i="0" kern="1200" dirty="0">
                <a:solidFill>
                  <a:schemeClr val="tx1"/>
                </a:solidFill>
                <a:effectLst/>
                <a:latin typeface="+mn-lt"/>
                <a:ea typeface="+mn-ea"/>
                <a:cs typeface="+mn-cs"/>
              </a:rPr>
              <a:t>Now, site owners can reclaim some of the vertical space at the top of the site and highlight the main page content instead. There will be three new choices: standard, minimal and compact.</a:t>
            </a:r>
          </a:p>
          <a:p>
            <a:endParaRPr lang="en-AU" sz="1200" b="0" i="0" kern="1200" dirty="0">
              <a:solidFill>
                <a:schemeClr val="tx1"/>
              </a:solidFill>
              <a:effectLst/>
              <a:latin typeface="+mn-lt"/>
              <a:ea typeface="+mn-ea"/>
              <a:cs typeface="+mn-cs"/>
            </a:endParaRPr>
          </a:p>
          <a:p>
            <a:r>
              <a:rPr lang="en-AU" sz="1200" b="1" i="0" kern="1200" dirty="0">
                <a:solidFill>
                  <a:schemeClr val="tx1"/>
                </a:solidFill>
                <a:effectLst/>
                <a:latin typeface="+mn-lt"/>
                <a:ea typeface="+mn-ea"/>
                <a:cs typeface="+mn-cs"/>
              </a:rPr>
              <a:t>New page title region options – </a:t>
            </a:r>
            <a:r>
              <a:rPr lang="en-AU" sz="1200" b="0" i="0" kern="1200" dirty="0">
                <a:solidFill>
                  <a:schemeClr val="tx1"/>
                </a:solidFill>
                <a:effectLst/>
                <a:latin typeface="+mn-lt"/>
                <a:ea typeface="+mn-ea"/>
                <a:cs typeface="+mn-cs"/>
              </a:rPr>
              <a:t>As you begin to create the look and feel of your page, you now have more control over what the title region of your page looks like. You can choose from several layout options, alignment of where the overlay text resides, add text labels, show published date and author and provide alternative text to enhance the accessibility of your page.</a:t>
            </a:r>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8</a:t>
            </a:fld>
            <a:endParaRPr lang="en-AU"/>
          </a:p>
        </p:txBody>
      </p:sp>
    </p:spTree>
    <p:extLst>
      <p:ext uri="{BB962C8B-B14F-4D97-AF65-F5344CB8AC3E}">
        <p14:creationId xmlns:p14="http://schemas.microsoft.com/office/powerpoint/2010/main" val="1686527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i="0" kern="1200" dirty="0">
                <a:solidFill>
                  <a:schemeClr val="tx1"/>
                </a:solidFill>
                <a:effectLst/>
                <a:latin typeface="+mn-lt"/>
                <a:ea typeface="+mn-ea"/>
                <a:cs typeface="+mn-cs"/>
              </a:rPr>
              <a:t>*Click to pulse</a:t>
            </a:r>
          </a:p>
          <a:p>
            <a:endParaRPr lang="en-AU" sz="1200" b="1" i="0" kern="1200" dirty="0">
              <a:solidFill>
                <a:schemeClr val="tx1"/>
              </a:solidFill>
              <a:effectLst/>
              <a:latin typeface="+mn-lt"/>
              <a:ea typeface="+mn-ea"/>
              <a:cs typeface="+mn-cs"/>
            </a:endParaRPr>
          </a:p>
          <a:p>
            <a:r>
              <a:rPr lang="en-AU" sz="1200" b="1" i="0" kern="1200" dirty="0">
                <a:solidFill>
                  <a:schemeClr val="tx1"/>
                </a:solidFill>
                <a:effectLst/>
                <a:latin typeface="+mn-lt"/>
                <a:ea typeface="+mn-ea"/>
                <a:cs typeface="+mn-cs"/>
              </a:rPr>
              <a:t>New page title region options – </a:t>
            </a:r>
            <a:r>
              <a:rPr lang="en-AU" sz="1200" b="0" i="0" kern="1200" dirty="0">
                <a:solidFill>
                  <a:schemeClr val="tx1"/>
                </a:solidFill>
                <a:effectLst/>
                <a:latin typeface="+mn-lt"/>
                <a:ea typeface="+mn-ea"/>
                <a:cs typeface="+mn-cs"/>
              </a:rPr>
              <a:t>As you begin to create the look and feel of your page, you now have more control over what the title region of your page looks like. You can choose from several layout options, alignment of where the overlay text resides, add text labels, show published date and author and provide alternative text to enhance the accessibility of your page.</a:t>
            </a:r>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9</a:t>
            </a:fld>
            <a:endParaRPr lang="en-AU"/>
          </a:p>
        </p:txBody>
      </p:sp>
    </p:spTree>
    <p:extLst>
      <p:ext uri="{BB962C8B-B14F-4D97-AF65-F5344CB8AC3E}">
        <p14:creationId xmlns:p14="http://schemas.microsoft.com/office/powerpoint/2010/main" val="3390564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i="0" kern="1200" dirty="0">
                <a:solidFill>
                  <a:schemeClr val="tx1"/>
                </a:solidFill>
                <a:effectLst/>
                <a:latin typeface="+mn-lt"/>
                <a:ea typeface="+mn-ea"/>
                <a:cs typeface="+mn-cs"/>
              </a:rPr>
              <a:t>Page section background shading - </a:t>
            </a:r>
            <a:r>
              <a:rPr lang="en-AU" sz="1200" b="0" i="0" kern="1200" dirty="0">
                <a:solidFill>
                  <a:schemeClr val="tx1"/>
                </a:solidFill>
                <a:effectLst/>
                <a:latin typeface="+mn-lt"/>
                <a:ea typeface="+mn-ea"/>
                <a:cs typeface="+mn-cs"/>
              </a:rPr>
              <a:t>Create additional visual design and clarity as a user scrolls through your content. Now you can add different </a:t>
            </a:r>
            <a:r>
              <a:rPr lang="en-AU" sz="1200" b="0" i="0" kern="1200" dirty="0" err="1">
                <a:solidFill>
                  <a:schemeClr val="tx1"/>
                </a:solidFill>
                <a:effectLst/>
                <a:latin typeface="+mn-lt"/>
                <a:ea typeface="+mn-ea"/>
                <a:cs typeface="+mn-cs"/>
              </a:rPr>
              <a:t>colors</a:t>
            </a:r>
            <a:r>
              <a:rPr lang="en-AU" sz="1200" b="0" i="0" kern="1200" dirty="0">
                <a:solidFill>
                  <a:schemeClr val="tx1"/>
                </a:solidFill>
                <a:effectLst/>
                <a:latin typeface="+mn-lt"/>
                <a:ea typeface="+mn-ea"/>
                <a:cs typeface="+mn-cs"/>
              </a:rPr>
              <a:t> to the background of your page sections or leave them white as they are by default.</a:t>
            </a:r>
          </a:p>
          <a:p>
            <a:endParaRPr lang="en-AU" sz="1200" b="0" i="0" kern="1200" dirty="0">
              <a:solidFill>
                <a:schemeClr val="tx1"/>
              </a:solidFill>
              <a:effectLst/>
              <a:latin typeface="+mn-lt"/>
              <a:ea typeface="+mn-ea"/>
              <a:cs typeface="+mn-cs"/>
            </a:endParaRPr>
          </a:p>
          <a:p>
            <a:r>
              <a:rPr lang="en-AU" sz="1200" b="0" i="1" kern="1200" dirty="0">
                <a:solidFill>
                  <a:schemeClr val="tx1"/>
                </a:solidFill>
                <a:effectLst/>
                <a:latin typeface="+mn-lt"/>
                <a:ea typeface="+mn-ea"/>
                <a:cs typeface="+mn-cs"/>
              </a:rPr>
              <a:t>Make your pages and news easier to consume by using distinct shading of individual sections.</a:t>
            </a:r>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10</a:t>
            </a:fld>
            <a:endParaRPr lang="en-AU"/>
          </a:p>
        </p:txBody>
      </p:sp>
    </p:spTree>
    <p:extLst>
      <p:ext uri="{BB962C8B-B14F-4D97-AF65-F5344CB8AC3E}">
        <p14:creationId xmlns:p14="http://schemas.microsoft.com/office/powerpoint/2010/main" val="3709237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i="0" kern="1200" dirty="0">
                <a:solidFill>
                  <a:schemeClr val="tx1"/>
                </a:solidFill>
                <a:effectLst/>
                <a:latin typeface="+mn-lt"/>
                <a:ea typeface="+mn-ea"/>
                <a:cs typeface="+mn-cs"/>
              </a:rPr>
              <a:t>Page designs to reuse and standardize content - </a:t>
            </a:r>
            <a:r>
              <a:rPr lang="en-AU" sz="1200" b="0" i="0" kern="1200" dirty="0">
                <a:solidFill>
                  <a:schemeClr val="tx1"/>
                </a:solidFill>
                <a:effectLst/>
                <a:latin typeface="+mn-lt"/>
                <a:ea typeface="+mn-ea"/>
                <a:cs typeface="+mn-cs"/>
              </a:rPr>
              <a:t>Save your creators time when they generate new SharePoint pages, and ensure that the consistency of experience for how you promote your content and information remains intact. You can control the design and layout of your pages by simply designing one that can then be used by many.</a:t>
            </a:r>
          </a:p>
          <a:p>
            <a:endParaRPr lang="en-AU" sz="1200" b="0" i="0" kern="1200" dirty="0">
              <a:solidFill>
                <a:schemeClr val="tx1"/>
              </a:solidFill>
              <a:effectLst/>
              <a:latin typeface="+mn-lt"/>
              <a:ea typeface="+mn-ea"/>
              <a:cs typeface="+mn-cs"/>
            </a:endParaRPr>
          </a:p>
          <a:p>
            <a:r>
              <a:rPr lang="en-AU" sz="1200" b="0" i="1" kern="1200" dirty="0">
                <a:solidFill>
                  <a:schemeClr val="tx1"/>
                </a:solidFill>
                <a:effectLst/>
                <a:latin typeface="+mn-lt"/>
                <a:ea typeface="+mn-ea"/>
                <a:cs typeface="+mn-cs"/>
              </a:rPr>
              <a:t>After laying out your page in a preferred design, you can click Promote and save it as a page design to speed up future page creation times that benefit from the same design and layout.</a:t>
            </a:r>
            <a:endParaRPr lang="en-AU" sz="1200" b="0" i="0" kern="1200" dirty="0">
              <a:solidFill>
                <a:schemeClr val="tx1"/>
              </a:solidFill>
              <a:effectLst/>
              <a:latin typeface="+mn-lt"/>
              <a:ea typeface="+mn-ea"/>
              <a:cs typeface="+mn-cs"/>
            </a:endParaRPr>
          </a:p>
          <a:p>
            <a:r>
              <a:rPr lang="en-AU" sz="1200" b="0" i="0" kern="1200" dirty="0">
                <a:solidFill>
                  <a:schemeClr val="tx1"/>
                </a:solidFill>
                <a:effectLst/>
                <a:latin typeface="+mn-lt"/>
                <a:ea typeface="+mn-ea"/>
                <a:cs typeface="+mn-cs"/>
              </a:rPr>
              <a:t>You, too, can now duplicate entire sections or individual webparts to speed up your page creation experience.</a:t>
            </a:r>
          </a:p>
          <a:p>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11</a:t>
            </a:fld>
            <a:endParaRPr lang="en-AU"/>
          </a:p>
        </p:txBody>
      </p:sp>
    </p:spTree>
    <p:extLst>
      <p:ext uri="{BB962C8B-B14F-4D97-AF65-F5344CB8AC3E}">
        <p14:creationId xmlns:p14="http://schemas.microsoft.com/office/powerpoint/2010/main" val="51666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i="0" kern="1200" dirty="0">
                <a:solidFill>
                  <a:schemeClr val="tx1"/>
                </a:solidFill>
                <a:effectLst/>
                <a:latin typeface="+mn-lt"/>
                <a:ea typeface="+mn-ea"/>
                <a:cs typeface="+mn-cs"/>
              </a:rPr>
              <a:t>Central asset library</a:t>
            </a:r>
            <a:r>
              <a:rPr lang="en-AU" sz="1200" b="0" i="0" kern="1200" dirty="0">
                <a:solidFill>
                  <a:schemeClr val="tx1"/>
                </a:solidFill>
                <a:effectLst/>
                <a:latin typeface="+mn-lt"/>
                <a:ea typeface="+mn-ea"/>
                <a:cs typeface="+mn-cs"/>
              </a:rPr>
              <a:t> – provide easy access to your organization’s approved images that can be leveraged by everyone. When a person needs an approved image, or one that was purchased for licensed use throughout the intranet, they can click on “Your organization” and navigate files and folders of assets that are centrally managed for use in title regions and the Image webpart.</a:t>
            </a:r>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12</a:t>
            </a:fld>
            <a:endParaRPr lang="en-AU"/>
          </a:p>
        </p:txBody>
      </p:sp>
    </p:spTree>
    <p:extLst>
      <p:ext uri="{BB962C8B-B14F-4D97-AF65-F5344CB8AC3E}">
        <p14:creationId xmlns:p14="http://schemas.microsoft.com/office/powerpoint/2010/main" val="27066604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kern="1200" dirty="0">
                <a:solidFill>
                  <a:schemeClr val="tx1"/>
                </a:solidFill>
                <a:effectLst/>
                <a:latin typeface="+mn-lt"/>
                <a:ea typeface="+mn-ea"/>
                <a:cs typeface="+mn-cs"/>
              </a:rPr>
              <a:t>The Quick Links web part is getting some awesome new layouts. You can now add an icon to links and display links as a simple list, a button, a grid, and a tile in addition to the current compact and filmstrip layouts.</a:t>
            </a:r>
            <a:endParaRPr lang="en-AU" sz="1200" b="1" i="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13</a:t>
            </a:fld>
            <a:endParaRPr lang="en-AU"/>
          </a:p>
        </p:txBody>
      </p:sp>
    </p:spTree>
    <p:extLst>
      <p:ext uri="{BB962C8B-B14F-4D97-AF65-F5344CB8AC3E}">
        <p14:creationId xmlns:p14="http://schemas.microsoft.com/office/powerpoint/2010/main" val="13192198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i="0" kern="1200" dirty="0">
                <a:solidFill>
                  <a:schemeClr val="tx1"/>
                </a:solidFill>
                <a:effectLst/>
                <a:latin typeface="+mn-lt"/>
                <a:ea typeface="+mn-ea"/>
                <a:cs typeface="+mn-cs"/>
              </a:rPr>
              <a:t>Web part: countdown timer – </a:t>
            </a:r>
            <a:r>
              <a:rPr lang="en-AU" sz="1200" b="0" i="0" kern="1200" dirty="0">
                <a:solidFill>
                  <a:schemeClr val="tx1"/>
                </a:solidFill>
                <a:effectLst/>
                <a:latin typeface="+mn-lt"/>
                <a:ea typeface="+mn-ea"/>
                <a:cs typeface="+mn-cs"/>
              </a:rPr>
              <a:t>Site owners and members will now be able to show a countdown timer to important launch dates, key meetings, campaign ends, etc. on their site home page, within subpages and/or within a news article on team sites, communication sites and hub sites. Simply add the web part to your page or news and tap in the target date and time to count down to. And voila, everyone can see how much time until that important date and time.</a:t>
            </a:r>
          </a:p>
          <a:p>
            <a:r>
              <a:rPr lang="en-AU" sz="1200" b="0" i="0" kern="1200" dirty="0">
                <a:solidFill>
                  <a:schemeClr val="tx1"/>
                </a:solidFill>
                <a:effectLst/>
                <a:latin typeface="+mn-lt"/>
                <a:ea typeface="+mn-ea"/>
                <a:cs typeface="+mn-cs"/>
              </a:rPr>
              <a:t> </a:t>
            </a:r>
          </a:p>
          <a:p>
            <a:r>
              <a:rPr lang="en-AU" sz="1200" b="1" i="0" kern="1200" dirty="0">
                <a:solidFill>
                  <a:schemeClr val="tx1"/>
                </a:solidFill>
                <a:effectLst/>
                <a:latin typeface="+mn-lt"/>
                <a:ea typeface="+mn-ea"/>
                <a:cs typeface="+mn-cs"/>
              </a:rPr>
              <a:t>Enable communication site experience at the root of a tenant</a:t>
            </a:r>
            <a:r>
              <a:rPr lang="en-AU" sz="1200" b="0" i="0" kern="1200" dirty="0">
                <a:solidFill>
                  <a:schemeClr val="tx1"/>
                </a:solidFill>
                <a:effectLst/>
                <a:latin typeface="+mn-lt"/>
                <a:ea typeface="+mn-ea"/>
                <a:cs typeface="+mn-cs"/>
              </a:rPr>
              <a:t> – we know one of the most important sites of a your Office 365 investment is the root site, the default one that is created and has the shortest URL: </a:t>
            </a:r>
            <a:r>
              <a:rPr lang="en-AU" sz="1200" b="0" i="0" u="sng" kern="1200" dirty="0">
                <a:solidFill>
                  <a:schemeClr val="tx1"/>
                </a:solidFill>
                <a:effectLst/>
                <a:latin typeface="+mn-lt"/>
                <a:ea typeface="+mn-ea"/>
                <a:cs typeface="+mn-cs"/>
                <a:hlinkClick r:id="rId3"/>
              </a:rPr>
              <a:t>https://[yourTenant].sharepoint.com</a:t>
            </a:r>
            <a:r>
              <a:rPr lang="en-AU" sz="1200" b="0" i="0" kern="1200" dirty="0">
                <a:solidFill>
                  <a:schemeClr val="tx1"/>
                </a:solidFill>
                <a:effectLst/>
                <a:latin typeface="+mn-lt"/>
                <a:ea typeface="+mn-ea"/>
                <a:cs typeface="+mn-cs"/>
              </a:rPr>
              <a:t>. And now it’s time for this to be a real place to communicate. The default for new tenants will be that a communication site gets provisioned at the root site. Start the root off right, and the rest of your intranet will grow and flourish off of it. Note: existing tenants will also have options to enable the communication site experience at the root of their tenants. In 2018, we are rolling it out with a limited scope and will gradually cover more root site scenarios for existing tenants.</a:t>
            </a:r>
          </a:p>
          <a:p>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14</a:t>
            </a:fld>
            <a:endParaRPr lang="en-AU"/>
          </a:p>
        </p:txBody>
      </p:sp>
    </p:spTree>
    <p:extLst>
      <p:ext uri="{BB962C8B-B14F-4D97-AF65-F5344CB8AC3E}">
        <p14:creationId xmlns:p14="http://schemas.microsoft.com/office/powerpoint/2010/main" val="33120264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15</a:t>
            </a:fld>
            <a:endParaRPr lang="en-AU"/>
          </a:p>
        </p:txBody>
      </p:sp>
    </p:spTree>
    <p:extLst>
      <p:ext uri="{BB962C8B-B14F-4D97-AF65-F5344CB8AC3E}">
        <p14:creationId xmlns:p14="http://schemas.microsoft.com/office/powerpoint/2010/main" val="11207117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i="0" kern="1200" dirty="0">
                <a:solidFill>
                  <a:schemeClr val="tx1"/>
                </a:solidFill>
                <a:effectLst/>
                <a:latin typeface="+mn-lt"/>
                <a:ea typeface="+mn-ea"/>
                <a:cs typeface="+mn-cs"/>
              </a:rPr>
              <a:t>Create associated site from within hub site itself - </a:t>
            </a:r>
            <a:r>
              <a:rPr lang="en-AU" sz="1200" b="0" i="0" kern="1200" dirty="0">
                <a:solidFill>
                  <a:schemeClr val="tx1"/>
                </a:solidFill>
                <a:effectLst/>
                <a:latin typeface="+mn-lt"/>
                <a:ea typeface="+mn-ea"/>
                <a:cs typeface="+mn-cs"/>
              </a:rPr>
              <a:t>Make governing sites associated to a hub site easier by having them automatically associated and created from within the hub site itself. You'll connect sites to hubs by using a new button right on the hub site itself -- when you tap it, you get our normal new site experience and the site will be automatically associated to the hub site.</a:t>
            </a:r>
          </a:p>
          <a:p>
            <a:endParaRPr lang="en-AU" sz="1200" b="0" i="0" kern="1200" dirty="0">
              <a:solidFill>
                <a:schemeClr val="tx1"/>
              </a:solidFill>
              <a:effectLst/>
              <a:latin typeface="+mn-lt"/>
              <a:ea typeface="+mn-ea"/>
              <a:cs typeface="+mn-cs"/>
            </a:endParaRPr>
          </a:p>
          <a:p>
            <a:r>
              <a:rPr lang="en-AU" sz="1200" b="1" i="0" kern="1200" dirty="0">
                <a:solidFill>
                  <a:schemeClr val="tx1"/>
                </a:solidFill>
                <a:effectLst/>
                <a:latin typeface="+mn-lt"/>
                <a:ea typeface="+mn-ea"/>
                <a:cs typeface="+mn-cs"/>
              </a:rPr>
              <a:t>Approval on association - </a:t>
            </a:r>
            <a:r>
              <a:rPr lang="en-AU" sz="1200" b="0" i="0" kern="1200" dirty="0">
                <a:solidFill>
                  <a:schemeClr val="tx1"/>
                </a:solidFill>
                <a:effectLst/>
                <a:latin typeface="+mn-lt"/>
                <a:ea typeface="+mn-ea"/>
                <a:cs typeface="+mn-cs"/>
              </a:rPr>
              <a:t>A flexible approval process further empowers hub site owners and site owners to make requests and programmatically adapt to changes within their growing, dynamic intranet.</a:t>
            </a:r>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17</a:t>
            </a:fld>
            <a:endParaRPr lang="en-AU"/>
          </a:p>
        </p:txBody>
      </p:sp>
    </p:spTree>
    <p:extLst>
      <p:ext uri="{BB962C8B-B14F-4D97-AF65-F5344CB8AC3E}">
        <p14:creationId xmlns:p14="http://schemas.microsoft.com/office/powerpoint/2010/main" val="39423365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i="0" kern="1200" dirty="0">
                <a:solidFill>
                  <a:schemeClr val="tx1"/>
                </a:solidFill>
                <a:effectLst/>
                <a:latin typeface="+mn-lt"/>
                <a:ea typeface="+mn-ea"/>
                <a:cs typeface="+mn-cs"/>
              </a:rPr>
              <a:t>Create, associate/disassociate, plus report on hub sites in the SharePoint admin </a:t>
            </a:r>
            <a:r>
              <a:rPr lang="en-AU" sz="1200" b="1" i="0" kern="1200" dirty="0" err="1">
                <a:solidFill>
                  <a:schemeClr val="tx1"/>
                </a:solidFill>
                <a:effectLst/>
                <a:latin typeface="+mn-lt"/>
                <a:ea typeface="+mn-ea"/>
                <a:cs typeface="+mn-cs"/>
              </a:rPr>
              <a:t>center</a:t>
            </a:r>
            <a:r>
              <a:rPr lang="en-AU" sz="1200" b="1" i="0" kern="1200" dirty="0">
                <a:solidFill>
                  <a:schemeClr val="tx1"/>
                </a:solidFill>
                <a:effectLst/>
                <a:latin typeface="+mn-lt"/>
                <a:ea typeface="+mn-ea"/>
                <a:cs typeface="+mn-cs"/>
              </a:rPr>
              <a:t> in Office 365 - </a:t>
            </a:r>
            <a:r>
              <a:rPr lang="en-AU" sz="1200" b="0" i="0" kern="1200" dirty="0">
                <a:solidFill>
                  <a:schemeClr val="tx1"/>
                </a:solidFill>
                <a:effectLst/>
                <a:latin typeface="+mn-lt"/>
                <a:ea typeface="+mn-ea"/>
                <a:cs typeface="+mn-cs"/>
              </a:rPr>
              <a:t>The SharePoint admin </a:t>
            </a:r>
            <a:r>
              <a:rPr lang="en-AU" sz="1200" b="0" i="0" kern="1200" dirty="0" err="1">
                <a:solidFill>
                  <a:schemeClr val="tx1"/>
                </a:solidFill>
                <a:effectLst/>
                <a:latin typeface="+mn-lt"/>
                <a:ea typeface="+mn-ea"/>
                <a:cs typeface="+mn-cs"/>
              </a:rPr>
              <a:t>center</a:t>
            </a:r>
            <a:r>
              <a:rPr lang="en-AU" sz="1200" b="0" i="0" kern="1200" dirty="0">
                <a:solidFill>
                  <a:schemeClr val="tx1"/>
                </a:solidFill>
                <a:effectLst/>
                <a:latin typeface="+mn-lt"/>
                <a:ea typeface="+mn-ea"/>
                <a:cs typeface="+mn-cs"/>
              </a:rPr>
              <a:t> in Office 365 will now allow you to create SharePoint hub sites and associated other sites once the hub site exists. This also provides a view into hub sites as they exist allowing for common admin tasks like reporting, contacting and managing sites - now including hub sites from the admin </a:t>
            </a:r>
            <a:r>
              <a:rPr lang="en-AU" sz="1200" b="0" i="0" kern="1200" dirty="0" err="1">
                <a:solidFill>
                  <a:schemeClr val="tx1"/>
                </a:solidFill>
                <a:effectLst/>
                <a:latin typeface="+mn-lt"/>
                <a:ea typeface="+mn-ea"/>
                <a:cs typeface="+mn-cs"/>
              </a:rPr>
              <a:t>center</a:t>
            </a:r>
            <a:r>
              <a:rPr lang="en-AU" sz="1200" b="0" i="0" kern="1200" dirty="0">
                <a:solidFill>
                  <a:schemeClr val="tx1"/>
                </a:solidFill>
                <a:effectLst/>
                <a:latin typeface="+mn-lt"/>
                <a:ea typeface="+mn-ea"/>
                <a:cs typeface="+mn-cs"/>
              </a:rPr>
              <a:t> user interface. The hub site association column also lets you see the sites associated with a hub.</a:t>
            </a:r>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18</a:t>
            </a:fld>
            <a:endParaRPr lang="en-AU"/>
          </a:p>
        </p:txBody>
      </p:sp>
    </p:spTree>
    <p:extLst>
      <p:ext uri="{BB962C8B-B14F-4D97-AF65-F5344CB8AC3E}">
        <p14:creationId xmlns:p14="http://schemas.microsoft.com/office/powerpoint/2010/main" val="3798119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i="0" kern="1200" dirty="0">
                <a:solidFill>
                  <a:schemeClr val="tx1"/>
                </a:solidFill>
                <a:effectLst/>
                <a:latin typeface="+mn-lt"/>
                <a:ea typeface="+mn-ea"/>
                <a:cs typeface="+mn-cs"/>
              </a:rPr>
              <a:t>Events web part rolls up events from associated sites - </a:t>
            </a:r>
            <a:r>
              <a:rPr lang="en-AU" sz="1200" b="0" i="0" kern="1200" dirty="0">
                <a:solidFill>
                  <a:schemeClr val="tx1"/>
                </a:solidFill>
                <a:effectLst/>
                <a:latin typeface="+mn-lt"/>
                <a:ea typeface="+mn-ea"/>
                <a:cs typeface="+mn-cs"/>
              </a:rPr>
              <a:t>Like the News web part and Site activity, commonly used on the home page of a hub site, you can now leverage the Events web part to roll events up from associated sites so that the aggregated view of all events appears at the hub site level.</a:t>
            </a:r>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19</a:t>
            </a:fld>
            <a:endParaRPr lang="en-AU"/>
          </a:p>
        </p:txBody>
      </p:sp>
    </p:spTree>
    <p:extLst>
      <p:ext uri="{BB962C8B-B14F-4D97-AF65-F5344CB8AC3E}">
        <p14:creationId xmlns:p14="http://schemas.microsoft.com/office/powerpoint/2010/main" val="1648714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20</a:t>
            </a:fld>
            <a:endParaRPr lang="en-AU"/>
          </a:p>
        </p:txBody>
      </p:sp>
    </p:spTree>
    <p:extLst>
      <p:ext uri="{BB962C8B-B14F-4D97-AF65-F5344CB8AC3E}">
        <p14:creationId xmlns:p14="http://schemas.microsoft.com/office/powerpoint/2010/main" val="42005863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kern="1200" dirty="0">
                <a:solidFill>
                  <a:schemeClr val="tx1"/>
                </a:solidFill>
                <a:effectLst/>
                <a:latin typeface="+mn-lt"/>
                <a:ea typeface="+mn-ea"/>
                <a:cs typeface="+mn-cs"/>
              </a:rPr>
              <a:t>You can build new lists directly from the structure of existing lists or from Excel tables.  Copying list structures also brings over custom views and formats.  [Coming Q4 2018]</a:t>
            </a:r>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22</a:t>
            </a:fld>
            <a:endParaRPr lang="en-AU"/>
          </a:p>
        </p:txBody>
      </p:sp>
    </p:spTree>
    <p:extLst>
      <p:ext uri="{BB962C8B-B14F-4D97-AF65-F5344CB8AC3E}">
        <p14:creationId xmlns:p14="http://schemas.microsoft.com/office/powerpoint/2010/main" val="17919136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i="0" kern="1200" dirty="0">
                <a:solidFill>
                  <a:schemeClr val="tx1"/>
                </a:solidFill>
                <a:effectLst/>
                <a:latin typeface="+mn-lt"/>
                <a:ea typeface="+mn-ea"/>
                <a:cs typeface="+mn-cs"/>
              </a:rPr>
              <a:t>Webpart-to-webpart connections – </a:t>
            </a:r>
            <a:r>
              <a:rPr lang="en-AU" sz="1200" b="0" i="0" kern="1200" dirty="0">
                <a:solidFill>
                  <a:schemeClr val="tx1"/>
                </a:solidFill>
                <a:effectLst/>
                <a:latin typeface="+mn-lt"/>
                <a:ea typeface="+mn-ea"/>
                <a:cs typeface="+mn-cs"/>
              </a:rPr>
              <a:t>Let web parts talk to other web parts and your pages and experiences become more dynamic with data and interactive. You will be able to configure web parts to get their property values from other web parts, including updating those values based on what is selected.</a:t>
            </a:r>
          </a:p>
          <a:p>
            <a:r>
              <a:rPr lang="en-AU" sz="1200" b="0" i="0" kern="1200" dirty="0">
                <a:solidFill>
                  <a:schemeClr val="tx1"/>
                </a:solidFill>
                <a:effectLst/>
                <a:latin typeface="+mn-lt"/>
                <a:ea typeface="+mn-ea"/>
                <a:cs typeface="+mn-cs"/>
              </a:rPr>
              <a:t> </a:t>
            </a:r>
          </a:p>
          <a:p>
            <a:r>
              <a:rPr lang="en-AU" sz="1200" b="0" i="0" kern="1200" dirty="0">
                <a:solidFill>
                  <a:schemeClr val="tx1"/>
                </a:solidFill>
                <a:effectLst/>
                <a:latin typeface="+mn-lt"/>
                <a:ea typeface="+mn-ea"/>
                <a:cs typeface="+mn-cs"/>
              </a:rPr>
              <a:t>Initially we will support dynamic data in a few of our 1</a:t>
            </a:r>
            <a:r>
              <a:rPr lang="en-AU" sz="1200" b="0" i="0" kern="1200" baseline="30000" dirty="0">
                <a:solidFill>
                  <a:schemeClr val="tx1"/>
                </a:solidFill>
                <a:effectLst/>
                <a:latin typeface="+mn-lt"/>
                <a:ea typeface="+mn-ea"/>
                <a:cs typeface="+mn-cs"/>
              </a:rPr>
              <a:t>st</a:t>
            </a:r>
            <a:r>
              <a:rPr lang="en-AU" sz="1200" b="0" i="0" kern="1200" dirty="0">
                <a:solidFill>
                  <a:schemeClr val="tx1"/>
                </a:solidFill>
                <a:effectLst/>
                <a:latin typeface="+mn-lt"/>
                <a:ea typeface="+mn-ea"/>
                <a:cs typeface="+mn-cs"/>
              </a:rPr>
              <a:t>-party webparts, with the intent to grow these capabilities through the SharePoint Framework - more and more web parts (talking to other web parts).</a:t>
            </a:r>
          </a:p>
          <a:p>
            <a:r>
              <a:rPr lang="en-AU" sz="1200" b="0" i="0" kern="1200" dirty="0">
                <a:solidFill>
                  <a:schemeClr val="tx1"/>
                </a:solidFill>
                <a:effectLst/>
                <a:latin typeface="+mn-lt"/>
                <a:ea typeface="+mn-ea"/>
                <a:cs typeface="+mn-cs"/>
              </a:rPr>
              <a:t> </a:t>
            </a:r>
          </a:p>
          <a:p>
            <a:r>
              <a:rPr lang="en-AU" sz="1200" b="1" i="0" kern="1200" dirty="0">
                <a:solidFill>
                  <a:schemeClr val="tx1"/>
                </a:solidFill>
                <a:effectLst/>
                <a:latin typeface="+mn-lt"/>
                <a:ea typeface="+mn-ea"/>
                <a:cs typeface="+mn-cs"/>
              </a:rPr>
              <a:t>List</a:t>
            </a:r>
            <a:r>
              <a:rPr lang="en-AU" sz="1200" b="0" i="0" kern="1200" dirty="0">
                <a:solidFill>
                  <a:schemeClr val="tx1"/>
                </a:solidFill>
                <a:effectLst/>
                <a:latin typeface="+mn-lt"/>
                <a:ea typeface="+mn-ea"/>
                <a:cs typeface="+mn-cs"/>
              </a:rPr>
              <a:t> (data provider)</a:t>
            </a:r>
          </a:p>
          <a:p>
            <a:r>
              <a:rPr lang="en-AU" sz="1200" b="1" i="0" kern="1200" dirty="0">
                <a:solidFill>
                  <a:schemeClr val="tx1"/>
                </a:solidFill>
                <a:effectLst/>
                <a:latin typeface="+mn-lt"/>
                <a:ea typeface="+mn-ea"/>
                <a:cs typeface="+mn-cs"/>
              </a:rPr>
              <a:t>List properties</a:t>
            </a:r>
            <a:r>
              <a:rPr lang="en-AU" sz="1200" b="0" i="0" kern="1200" dirty="0">
                <a:solidFill>
                  <a:schemeClr val="tx1"/>
                </a:solidFill>
                <a:effectLst/>
                <a:latin typeface="+mn-lt"/>
                <a:ea typeface="+mn-ea"/>
                <a:cs typeface="+mn-cs"/>
              </a:rPr>
              <a:t> (consumer)</a:t>
            </a:r>
          </a:p>
          <a:p>
            <a:r>
              <a:rPr lang="en-AU" sz="1200" b="1" i="0" kern="1200" dirty="0">
                <a:solidFill>
                  <a:schemeClr val="tx1"/>
                </a:solidFill>
                <a:effectLst/>
                <a:latin typeface="+mn-lt"/>
                <a:ea typeface="+mn-ea"/>
                <a:cs typeface="+mn-cs"/>
              </a:rPr>
              <a:t>File viewer</a:t>
            </a:r>
            <a:r>
              <a:rPr lang="en-AU" sz="1200" b="0" i="0" kern="1200" dirty="0">
                <a:solidFill>
                  <a:schemeClr val="tx1"/>
                </a:solidFill>
                <a:effectLst/>
                <a:latin typeface="+mn-lt"/>
                <a:ea typeface="+mn-ea"/>
                <a:cs typeface="+mn-cs"/>
              </a:rPr>
              <a:t> (consumer)</a:t>
            </a:r>
          </a:p>
          <a:p>
            <a:r>
              <a:rPr lang="en-AU" sz="1200" b="1" i="0" kern="1200" dirty="0">
                <a:solidFill>
                  <a:schemeClr val="tx1"/>
                </a:solidFill>
                <a:effectLst/>
                <a:latin typeface="+mn-lt"/>
                <a:ea typeface="+mn-ea"/>
                <a:cs typeface="+mn-cs"/>
              </a:rPr>
              <a:t>Embed</a:t>
            </a:r>
            <a:r>
              <a:rPr lang="en-AU" sz="1200" b="0" i="0" kern="1200" dirty="0">
                <a:solidFill>
                  <a:schemeClr val="tx1"/>
                </a:solidFill>
                <a:effectLst/>
                <a:latin typeface="+mn-lt"/>
                <a:ea typeface="+mn-ea"/>
                <a:cs typeface="+mn-cs"/>
              </a:rPr>
              <a:t> (consumer)</a:t>
            </a:r>
          </a:p>
          <a:p>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23</a:t>
            </a:fld>
            <a:endParaRPr lang="en-AU"/>
          </a:p>
        </p:txBody>
      </p:sp>
    </p:spTree>
    <p:extLst>
      <p:ext uri="{BB962C8B-B14F-4D97-AF65-F5344CB8AC3E}">
        <p14:creationId xmlns:p14="http://schemas.microsoft.com/office/powerpoint/2010/main" val="26468474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kern="1200" dirty="0">
                <a:solidFill>
                  <a:schemeClr val="tx1"/>
                </a:solidFill>
                <a:effectLst/>
                <a:latin typeface="+mn-lt"/>
                <a:ea typeface="+mn-ea"/>
                <a:cs typeface="+mn-cs"/>
              </a:rPr>
              <a:t>Locations can greatly enrich any business data – but coordinating multiple fields for coordinates, address, and location names can be hard.  Our new location column allows you to browse Bing-based mapping data to tag items and documents with location data.  You can even filter and sort on any aspect of the location, like city or state.</a:t>
            </a:r>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24</a:t>
            </a:fld>
            <a:endParaRPr lang="en-AU"/>
          </a:p>
        </p:txBody>
      </p:sp>
    </p:spTree>
    <p:extLst>
      <p:ext uri="{BB962C8B-B14F-4D97-AF65-F5344CB8AC3E}">
        <p14:creationId xmlns:p14="http://schemas.microsoft.com/office/powerpoint/2010/main" val="21615857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kern="1200" dirty="0">
                <a:solidFill>
                  <a:schemeClr val="tx1"/>
                </a:solidFill>
                <a:effectLst/>
                <a:latin typeface="+mn-lt"/>
                <a:ea typeface="+mn-ea"/>
                <a:cs typeface="+mn-cs"/>
              </a:rPr>
              <a:t>Last year we introduced </a:t>
            </a:r>
            <a:r>
              <a:rPr lang="en-AU" sz="1200" b="0" i="0" u="sng" kern="1200" dirty="0">
                <a:solidFill>
                  <a:schemeClr val="tx1"/>
                </a:solidFill>
                <a:effectLst/>
                <a:latin typeface="+mn-lt"/>
                <a:ea typeface="+mn-ea"/>
                <a:cs typeface="+mn-cs"/>
                <a:hlinkClick r:id="rId3"/>
              </a:rPr>
              <a:t>column formatting</a:t>
            </a:r>
            <a:r>
              <a:rPr lang="en-AU" sz="1200" b="0" i="0" kern="1200" dirty="0">
                <a:solidFill>
                  <a:schemeClr val="tx1"/>
                </a:solidFill>
                <a:effectLst/>
                <a:latin typeface="+mn-lt"/>
                <a:ea typeface="+mn-ea"/>
                <a:cs typeface="+mn-cs"/>
              </a:rPr>
              <a:t>, which lets you use cut-and-paste JSON scripts to bring visualization, formatting and interactivity to SharePoint columns.</a:t>
            </a:r>
          </a:p>
          <a:p>
            <a:endParaRPr lang="en-AU" sz="1200" b="0" i="0" kern="1200" dirty="0">
              <a:solidFill>
                <a:schemeClr val="tx1"/>
              </a:solidFill>
              <a:effectLst/>
              <a:latin typeface="+mn-lt"/>
              <a:ea typeface="+mn-ea"/>
              <a:cs typeface="+mn-cs"/>
            </a:endParaRPr>
          </a:p>
          <a:p>
            <a:r>
              <a:rPr lang="en-AU" sz="1200" b="0" i="0" kern="1200" dirty="0">
                <a:solidFill>
                  <a:schemeClr val="tx1"/>
                </a:solidFill>
                <a:effectLst/>
                <a:latin typeface="+mn-lt"/>
                <a:ea typeface="+mn-ea"/>
                <a:cs typeface="+mn-cs"/>
              </a:rPr>
              <a:t> Coming soon, you’ll also be able to conditional formatting without using any JSON scripts. </a:t>
            </a:r>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26</a:t>
            </a:fld>
            <a:endParaRPr lang="en-AU"/>
          </a:p>
        </p:txBody>
      </p:sp>
    </p:spTree>
    <p:extLst>
      <p:ext uri="{BB962C8B-B14F-4D97-AF65-F5344CB8AC3E}">
        <p14:creationId xmlns:p14="http://schemas.microsoft.com/office/powerpoint/2010/main" val="4122290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24F59E4C-B175-4C28-BE12-6A2158EECAE9}" type="slidenum">
              <a:rPr lang="en-AU" smtClean="0"/>
              <a:t>28</a:t>
            </a:fld>
            <a:endParaRPr lang="en-AU"/>
          </a:p>
        </p:txBody>
      </p:sp>
    </p:spTree>
    <p:extLst>
      <p:ext uri="{BB962C8B-B14F-4D97-AF65-F5344CB8AC3E}">
        <p14:creationId xmlns:p14="http://schemas.microsoft.com/office/powerpoint/2010/main" val="4411910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i="0" kern="1200" dirty="0">
                <a:solidFill>
                  <a:schemeClr val="tx1"/>
                </a:solidFill>
                <a:effectLst/>
                <a:latin typeface="+mn-lt"/>
                <a:ea typeface="+mn-ea"/>
                <a:cs typeface="+mn-cs"/>
              </a:rPr>
              <a:t>Intelligent search across audio, video and photos</a:t>
            </a:r>
          </a:p>
          <a:p>
            <a:r>
              <a:rPr lang="en-AU" sz="1200" b="0" i="0" kern="1200" dirty="0">
                <a:solidFill>
                  <a:schemeClr val="tx1"/>
                </a:solidFill>
                <a:effectLst/>
                <a:latin typeface="+mn-lt"/>
                <a:ea typeface="+mn-ea"/>
                <a:cs typeface="+mn-cs"/>
              </a:rPr>
              <a:t>recognize objects, and extract text in photos. This recognition and text extraction allows you to search for images as easily as you search for documents. For example, you could search a folder of scanned receipts for the receipt that mentions “sushi.” Video and audio files also become fully searchable thanks to the transcription services described earlier.</a:t>
            </a:r>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29</a:t>
            </a:fld>
            <a:endParaRPr lang="en-AU"/>
          </a:p>
        </p:txBody>
      </p:sp>
    </p:spTree>
    <p:extLst>
      <p:ext uri="{BB962C8B-B14F-4D97-AF65-F5344CB8AC3E}">
        <p14:creationId xmlns:p14="http://schemas.microsoft.com/office/powerpoint/2010/main" val="20454087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i="0" kern="1200" dirty="0">
                <a:solidFill>
                  <a:schemeClr val="tx1"/>
                </a:solidFill>
                <a:effectLst/>
                <a:latin typeface="+mn-lt"/>
                <a:ea typeface="+mn-ea"/>
                <a:cs typeface="+mn-cs"/>
              </a:rPr>
              <a:t>Document library access – </a:t>
            </a:r>
            <a:r>
              <a:rPr lang="en-AU" sz="1200" b="0" i="0" kern="1200" dirty="0">
                <a:solidFill>
                  <a:schemeClr val="tx1"/>
                </a:solidFill>
                <a:effectLst/>
                <a:latin typeface="+mn-lt"/>
                <a:ea typeface="+mn-ea"/>
                <a:cs typeface="+mn-cs"/>
              </a:rPr>
              <a:t>As you tap into a SharePoint document library, you will stay within the SharePoint mobile app experience (for viewing and navigating) before taken through to the integrated OneDrive app - where you can perform richer actions on files. This same SharePoint document library viewing and navigating is coming to the Outlook Mobile app, too.</a:t>
            </a:r>
          </a:p>
          <a:p>
            <a:endParaRPr lang="en-AU" sz="1200" b="0" i="0" kern="1200" dirty="0">
              <a:solidFill>
                <a:schemeClr val="tx1"/>
              </a:solidFill>
              <a:effectLst/>
              <a:latin typeface="+mn-lt"/>
              <a:ea typeface="+mn-ea"/>
              <a:cs typeface="+mn-cs"/>
            </a:endParaRPr>
          </a:p>
          <a:p>
            <a:r>
              <a:rPr lang="en-AU" sz="1200" b="1" i="0" kern="1200" dirty="0">
                <a:solidFill>
                  <a:schemeClr val="tx1"/>
                </a:solidFill>
                <a:effectLst/>
                <a:latin typeface="+mn-lt"/>
                <a:ea typeface="+mn-ea"/>
                <a:cs typeface="+mn-cs"/>
              </a:rPr>
              <a:t>Organizational news support – </a:t>
            </a:r>
            <a:r>
              <a:rPr lang="en-AU" sz="1200" b="0" i="0" kern="1200" dirty="0">
                <a:solidFill>
                  <a:schemeClr val="tx1"/>
                </a:solidFill>
                <a:effectLst/>
                <a:latin typeface="+mn-lt"/>
                <a:ea typeface="+mn-ea"/>
                <a:cs typeface="+mn-cs"/>
              </a:rPr>
              <a:t>As you tap into the SharePoint mobile app News tab, you'll now see support for organizational news - which brings greater control, process and reach to how news can be published and consumed throughout your organization.</a:t>
            </a:r>
          </a:p>
          <a:p>
            <a:endParaRPr lang="en-AU" sz="1200" b="0" i="0" kern="1200" dirty="0">
              <a:solidFill>
                <a:schemeClr val="tx1"/>
              </a:solidFill>
              <a:effectLst/>
              <a:latin typeface="+mn-lt"/>
              <a:ea typeface="+mn-ea"/>
              <a:cs typeface="+mn-cs"/>
            </a:endParaRPr>
          </a:p>
          <a:p>
            <a:r>
              <a:rPr lang="en-AU" sz="1200" b="1" i="0" kern="1200" dirty="0">
                <a:solidFill>
                  <a:schemeClr val="tx1"/>
                </a:solidFill>
                <a:effectLst/>
                <a:latin typeface="+mn-lt"/>
                <a:ea typeface="+mn-ea"/>
                <a:cs typeface="+mn-cs"/>
              </a:rPr>
              <a:t>Create news links - </a:t>
            </a:r>
            <a:r>
              <a:rPr lang="en-AU" sz="1200" b="0" i="0" kern="1200" dirty="0">
                <a:solidFill>
                  <a:schemeClr val="tx1"/>
                </a:solidFill>
                <a:effectLst/>
                <a:latin typeface="+mn-lt"/>
                <a:ea typeface="+mn-ea"/>
                <a:cs typeface="+mn-cs"/>
              </a:rPr>
              <a:t>With News links, you can now bring in news articles from external sources. And now you can do this from your mobile device’s share option - through to the SharePoint mobile app. Once you share it, the news article goes into the SharePoint news service as a new News article. And when a person clicks on it, they will be taken to the original source to read the article. Note: this feature will initially only be on the SharePoint mobile app for Android.</a:t>
            </a:r>
          </a:p>
          <a:p>
            <a:r>
              <a:rPr lang="en-AU" sz="1200" b="0" i="0" kern="1200" dirty="0">
                <a:solidFill>
                  <a:schemeClr val="tx1"/>
                </a:solidFill>
                <a:effectLst/>
                <a:latin typeface="+mn-lt"/>
                <a:ea typeface="+mn-ea"/>
                <a:cs typeface="+mn-cs"/>
              </a:rPr>
              <a:t> </a:t>
            </a:r>
          </a:p>
          <a:p>
            <a:r>
              <a:rPr lang="en-AU" sz="1200" b="1" i="0" kern="1200" dirty="0">
                <a:solidFill>
                  <a:schemeClr val="tx1"/>
                </a:solidFill>
                <a:effectLst/>
                <a:latin typeface="+mn-lt"/>
                <a:ea typeface="+mn-ea"/>
                <a:cs typeface="+mn-cs"/>
              </a:rPr>
              <a:t>@mentions within comments - </a:t>
            </a:r>
            <a:r>
              <a:rPr lang="en-AU" sz="1200" b="0" i="0" kern="1200" dirty="0">
                <a:solidFill>
                  <a:schemeClr val="tx1"/>
                </a:solidFill>
                <a:effectLst/>
                <a:latin typeface="+mn-lt"/>
                <a:ea typeface="+mn-ea"/>
                <a:cs typeface="+mn-cs"/>
              </a:rPr>
              <a:t>When viewing a news article within the SharePoint mobile app, you can now directly @mention a person from within your organization and they will be notified - aka, drawn into the article and your response to further engage on what's happening around you. Bring people into the discussion - @mention them.</a:t>
            </a:r>
          </a:p>
          <a:p>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31</a:t>
            </a:fld>
            <a:endParaRPr lang="en-AU"/>
          </a:p>
        </p:txBody>
      </p:sp>
    </p:spTree>
    <p:extLst>
      <p:ext uri="{BB962C8B-B14F-4D97-AF65-F5344CB8AC3E}">
        <p14:creationId xmlns:p14="http://schemas.microsoft.com/office/powerpoint/2010/main" val="30957448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kern="1200" dirty="0">
                <a:solidFill>
                  <a:schemeClr val="tx1"/>
                </a:solidFill>
                <a:effectLst/>
                <a:latin typeface="+mn-lt"/>
                <a:ea typeface="+mn-ea"/>
                <a:cs typeface="+mn-cs"/>
              </a:rPr>
              <a:t>Today, video is becoming the preferred medium to create compelling news, communications and training. Microsoft Stream, the intelligent video service in Microsoft 365, powers video experiences on SharePoint sites and </a:t>
            </a:r>
            <a:r>
              <a:rPr lang="en-AU" sz="1200" b="1" i="0" kern="1200" dirty="0">
                <a:solidFill>
                  <a:schemeClr val="tx1"/>
                </a:solidFill>
                <a:effectLst/>
                <a:latin typeface="+mn-lt"/>
                <a:ea typeface="+mn-ea"/>
                <a:cs typeface="+mn-cs"/>
              </a:rPr>
              <a:t>live and on-demand events</a:t>
            </a:r>
            <a:r>
              <a:rPr lang="en-AU" sz="1200" b="0" i="0" kern="1200" dirty="0">
                <a:solidFill>
                  <a:schemeClr val="tx1"/>
                </a:solidFill>
                <a:effectLst/>
                <a:latin typeface="+mn-lt"/>
                <a:ea typeface="+mn-ea"/>
                <a:cs typeface="+mn-cs"/>
              </a:rPr>
              <a:t> in Stream, Yammer and Microsoft Teams. The new </a:t>
            </a:r>
            <a:r>
              <a:rPr lang="en-AU" sz="1200" b="1" i="0" kern="1200" dirty="0">
                <a:solidFill>
                  <a:schemeClr val="tx1"/>
                </a:solidFill>
                <a:effectLst/>
                <a:latin typeface="+mn-lt"/>
                <a:ea typeface="+mn-ea"/>
                <a:cs typeface="+mn-cs"/>
              </a:rPr>
              <a:t>Microsoft Stream mobile app </a:t>
            </a:r>
            <a:r>
              <a:rPr lang="en-AU" sz="1200" b="0" i="0" kern="1200" dirty="0">
                <a:solidFill>
                  <a:schemeClr val="tx1"/>
                </a:solidFill>
                <a:effectLst/>
                <a:latin typeface="+mn-lt"/>
                <a:ea typeface="+mn-ea"/>
                <a:cs typeface="+mn-cs"/>
              </a:rPr>
              <a:t>lets you discover and engage with video across the organization, featuring </a:t>
            </a:r>
            <a:r>
              <a:rPr lang="en-AU" sz="1200" b="1" i="0" kern="1200" dirty="0">
                <a:solidFill>
                  <a:schemeClr val="tx1"/>
                </a:solidFill>
                <a:effectLst/>
                <a:latin typeface="+mn-lt"/>
                <a:ea typeface="+mn-ea"/>
                <a:cs typeface="+mn-cs"/>
              </a:rPr>
              <a:t>offline viewing </a:t>
            </a:r>
            <a:r>
              <a:rPr lang="en-AU" sz="1200" b="0" i="0" kern="1200" dirty="0">
                <a:solidFill>
                  <a:schemeClr val="tx1"/>
                </a:solidFill>
                <a:effectLst/>
                <a:latin typeface="+mn-lt"/>
                <a:ea typeface="+mn-ea"/>
                <a:cs typeface="+mn-cs"/>
              </a:rPr>
              <a:t>so you can catch up with video even in low- or no-bandwidth environments. </a:t>
            </a:r>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32</a:t>
            </a:fld>
            <a:endParaRPr lang="en-AU"/>
          </a:p>
        </p:txBody>
      </p:sp>
    </p:spTree>
    <p:extLst>
      <p:ext uri="{BB962C8B-B14F-4D97-AF65-F5344CB8AC3E}">
        <p14:creationId xmlns:p14="http://schemas.microsoft.com/office/powerpoint/2010/main" val="35656472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33</a:t>
            </a:fld>
            <a:endParaRPr lang="en-AU"/>
          </a:p>
        </p:txBody>
      </p:sp>
    </p:spTree>
    <p:extLst>
      <p:ext uri="{BB962C8B-B14F-4D97-AF65-F5344CB8AC3E}">
        <p14:creationId xmlns:p14="http://schemas.microsoft.com/office/powerpoint/2010/main" val="34279791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kern="1200" dirty="0">
                <a:solidFill>
                  <a:schemeClr val="tx1"/>
                </a:solidFill>
                <a:effectLst/>
                <a:latin typeface="+mn-lt"/>
                <a:ea typeface="+mn-ea"/>
                <a:cs typeface="+mn-cs"/>
              </a:rPr>
              <a:t>we announced </a:t>
            </a:r>
            <a:r>
              <a:rPr lang="en-AU" sz="1200" b="1" i="0" kern="1200" dirty="0">
                <a:solidFill>
                  <a:schemeClr val="tx1"/>
                </a:solidFill>
                <a:effectLst/>
                <a:latin typeface="+mn-lt"/>
                <a:ea typeface="+mn-ea"/>
                <a:cs typeface="+mn-cs"/>
              </a:rPr>
              <a:t>OneDrive Files On-Demand for Mac</a:t>
            </a:r>
            <a:r>
              <a:rPr lang="en-AU" sz="1200" b="0" i="0" kern="1200" dirty="0">
                <a:solidFill>
                  <a:schemeClr val="tx1"/>
                </a:solidFill>
                <a:effectLst/>
                <a:latin typeface="+mn-lt"/>
                <a:ea typeface="+mn-ea"/>
                <a:cs typeface="+mn-cs"/>
              </a:rPr>
              <a:t>, for our consumer and commercial customers, unifying our OneDrive sync experience across both platforms.  </a:t>
            </a:r>
          </a:p>
          <a:p>
            <a:endParaRPr lang="en-AU" sz="1200" b="0" i="0" kern="1200" dirty="0">
              <a:solidFill>
                <a:schemeClr val="tx1"/>
              </a:solidFill>
              <a:effectLst/>
              <a:latin typeface="+mn-lt"/>
              <a:ea typeface="+mn-ea"/>
              <a:cs typeface="+mn-cs"/>
            </a:endParaRPr>
          </a:p>
          <a:p>
            <a:r>
              <a:rPr lang="en-AU" sz="1200" b="0" i="0" kern="1200" dirty="0">
                <a:solidFill>
                  <a:schemeClr val="tx1"/>
                </a:solidFill>
                <a:effectLst/>
                <a:latin typeface="+mn-lt"/>
                <a:ea typeface="+mn-ea"/>
                <a:cs typeface="+mn-cs"/>
              </a:rPr>
              <a:t>lets you view and open all your files inside File Explorer, including those from Microsoft Teams and SharePoint, without taking up space on your device. </a:t>
            </a:r>
          </a:p>
          <a:p>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34</a:t>
            </a:fld>
            <a:endParaRPr lang="en-AU"/>
          </a:p>
        </p:txBody>
      </p:sp>
    </p:spTree>
    <p:extLst>
      <p:ext uri="{BB962C8B-B14F-4D97-AF65-F5344CB8AC3E}">
        <p14:creationId xmlns:p14="http://schemas.microsoft.com/office/powerpoint/2010/main" val="10945694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kern="1200" dirty="0">
                <a:solidFill>
                  <a:schemeClr val="tx1"/>
                </a:solidFill>
                <a:effectLst/>
                <a:latin typeface="+mn-lt"/>
                <a:ea typeface="+mn-ea"/>
                <a:cs typeface="+mn-cs"/>
              </a:rPr>
              <a:t>OneDrive automatically uploads all photos and videos on the device Camera Roll to the selected OneDrive for Business account. These photos and videos are automatically sorted and grouped by year and month under the “Camera Roll” folder automatically created in the “Pictures” folder. </a:t>
            </a:r>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37</a:t>
            </a:fld>
            <a:endParaRPr lang="en-AU"/>
          </a:p>
        </p:txBody>
      </p:sp>
    </p:spTree>
    <p:extLst>
      <p:ext uri="{BB962C8B-B14F-4D97-AF65-F5344CB8AC3E}">
        <p14:creationId xmlns:p14="http://schemas.microsoft.com/office/powerpoint/2010/main" val="36664309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kern="1200" dirty="0">
                <a:solidFill>
                  <a:schemeClr val="tx1"/>
                </a:solidFill>
                <a:effectLst/>
                <a:latin typeface="+mn-lt"/>
                <a:ea typeface="+mn-ea"/>
                <a:cs typeface="+mn-cs"/>
              </a:rPr>
              <a:t>when saving a scanned document or image to a site document library, users will be able to add metadata on that document or image. The metadata will be uploaded – along with the document or image – to the selected document library. This capability helps unlock potential new uses cases and workflows right from your phone.</a:t>
            </a:r>
          </a:p>
          <a:p>
            <a:endParaRPr lang="en-AU" sz="1200" b="0" i="0" kern="1200" dirty="0">
              <a:solidFill>
                <a:schemeClr val="tx1"/>
              </a:solidFill>
              <a:effectLst/>
              <a:latin typeface="+mn-lt"/>
              <a:ea typeface="+mn-ea"/>
              <a:cs typeface="+mn-cs"/>
            </a:endParaRPr>
          </a:p>
          <a:p>
            <a:r>
              <a:rPr lang="en-AU" sz="1200" b="0" i="0" kern="1200" dirty="0">
                <a:solidFill>
                  <a:schemeClr val="tx1"/>
                </a:solidFill>
                <a:effectLst/>
                <a:latin typeface="+mn-lt"/>
                <a:ea typeface="+mn-ea"/>
                <a:cs typeface="+mn-cs"/>
              </a:rPr>
              <a:t>iOS and Android</a:t>
            </a:r>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38</a:t>
            </a:fld>
            <a:endParaRPr lang="en-AU"/>
          </a:p>
        </p:txBody>
      </p:sp>
    </p:spTree>
    <p:extLst>
      <p:ext uri="{BB962C8B-B14F-4D97-AF65-F5344CB8AC3E}">
        <p14:creationId xmlns:p14="http://schemas.microsoft.com/office/powerpoint/2010/main" val="7426565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39</a:t>
            </a:fld>
            <a:endParaRPr lang="en-AU"/>
          </a:p>
        </p:txBody>
      </p:sp>
    </p:spTree>
    <p:extLst>
      <p:ext uri="{BB962C8B-B14F-4D97-AF65-F5344CB8AC3E}">
        <p14:creationId xmlns:p14="http://schemas.microsoft.com/office/powerpoint/2010/main" val="34837692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i="0" kern="1200" dirty="0">
                <a:solidFill>
                  <a:schemeClr val="tx1"/>
                </a:solidFill>
                <a:effectLst/>
                <a:latin typeface="+mn-lt"/>
                <a:ea typeface="+mn-ea"/>
                <a:cs typeface="+mn-cs"/>
              </a:rPr>
              <a:t>Create a Team connected to your group-connected SharePoint team site</a:t>
            </a:r>
            <a:r>
              <a:rPr lang="en-AU" sz="1200" b="0" i="0" kern="1200" dirty="0">
                <a:solidFill>
                  <a:schemeClr val="tx1"/>
                </a:solidFill>
                <a:effectLst/>
                <a:latin typeface="+mn-lt"/>
                <a:ea typeface="+mn-ea"/>
                <a:cs typeface="+mn-cs"/>
              </a:rPr>
              <a:t> - If your group-connected team site is not connected to a chat-based hub for teamwork, then it’s just one click away with the new Create a Team button in bottom-left corner of your site.</a:t>
            </a:r>
          </a:p>
          <a:p>
            <a:r>
              <a:rPr lang="en-AU" sz="1200" b="0" i="0" kern="1200" dirty="0">
                <a:solidFill>
                  <a:schemeClr val="tx1"/>
                </a:solidFill>
                <a:effectLst/>
                <a:latin typeface="+mn-lt"/>
                <a:ea typeface="+mn-ea"/>
                <a:cs typeface="+mn-cs"/>
              </a:rPr>
              <a:t> </a:t>
            </a:r>
          </a:p>
          <a:p>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40</a:t>
            </a:fld>
            <a:endParaRPr lang="en-AU"/>
          </a:p>
        </p:txBody>
      </p:sp>
    </p:spTree>
    <p:extLst>
      <p:ext uri="{BB962C8B-B14F-4D97-AF65-F5344CB8AC3E}">
        <p14:creationId xmlns:p14="http://schemas.microsoft.com/office/powerpoint/2010/main" val="21254718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i="0" kern="1200" dirty="0">
                <a:solidFill>
                  <a:schemeClr val="tx1"/>
                </a:solidFill>
                <a:effectLst/>
                <a:latin typeface="+mn-lt"/>
                <a:ea typeface="+mn-ea"/>
                <a:cs typeface="+mn-cs"/>
              </a:rPr>
              <a:t>Document library folders in sites visibly connected to Teams channel –</a:t>
            </a:r>
            <a:r>
              <a:rPr lang="en-AU" sz="1200" b="0" i="0" kern="1200" dirty="0">
                <a:solidFill>
                  <a:schemeClr val="tx1"/>
                </a:solidFill>
                <a:effectLst/>
                <a:latin typeface="+mn-lt"/>
                <a:ea typeface="+mn-ea"/>
                <a:cs typeface="+mn-cs"/>
              </a:rPr>
              <a:t> Now it’s easy to tell which folders within your library have an associated Teams channel. That means the chat capability associated to it is visible and actionable right from within the SharePoint user interface. SharePoint also helps users understand that some actions, like delete or rename of a channel-connected folder, need to happen through the Teams app.</a:t>
            </a:r>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41</a:t>
            </a:fld>
            <a:endParaRPr lang="en-AU"/>
          </a:p>
        </p:txBody>
      </p:sp>
    </p:spTree>
    <p:extLst>
      <p:ext uri="{BB962C8B-B14F-4D97-AF65-F5344CB8AC3E}">
        <p14:creationId xmlns:p14="http://schemas.microsoft.com/office/powerpoint/2010/main" val="30422207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i="0" kern="1200" dirty="0">
                <a:solidFill>
                  <a:schemeClr val="tx1"/>
                </a:solidFill>
                <a:effectLst/>
                <a:latin typeface="+mn-lt"/>
                <a:ea typeface="+mn-ea"/>
                <a:cs typeface="+mn-cs"/>
              </a:rPr>
              <a:t>SharePoint web parts as tabs in Teams – </a:t>
            </a:r>
            <a:r>
              <a:rPr lang="en-AU" sz="1200" b="0" i="0" kern="1200" dirty="0">
                <a:solidFill>
                  <a:schemeClr val="tx1"/>
                </a:solidFill>
                <a:effectLst/>
                <a:latin typeface="+mn-lt"/>
                <a:ea typeface="+mn-ea"/>
                <a:cs typeface="+mn-cs"/>
              </a:rPr>
              <a:t>We’re working towards directly exposing SharePoint web parts as tabs in Microsoft Teams - including their configuration options. Now, your custom development can be used in more places throughout your organizations collaboration and communication efforts.</a:t>
            </a:r>
          </a:p>
          <a:p>
            <a:r>
              <a:rPr lang="en-AU" sz="1200" b="0" i="0" kern="1200" dirty="0">
                <a:solidFill>
                  <a:schemeClr val="tx1"/>
                </a:solidFill>
                <a:effectLst/>
                <a:latin typeface="+mn-lt"/>
                <a:ea typeface="+mn-ea"/>
                <a:cs typeface="+mn-cs"/>
              </a:rPr>
              <a:t> </a:t>
            </a:r>
          </a:p>
          <a:p>
            <a:r>
              <a:rPr lang="en-AU" sz="1200" b="1" i="0" kern="1200" dirty="0">
                <a:solidFill>
                  <a:schemeClr val="tx1"/>
                </a:solidFill>
                <a:effectLst/>
                <a:latin typeface="+mn-lt"/>
                <a:ea typeface="+mn-ea"/>
                <a:cs typeface="+mn-cs"/>
              </a:rPr>
              <a:t>Teams connectors as SharePoint web parts for pages and news – </a:t>
            </a:r>
            <a:r>
              <a:rPr lang="en-AU" sz="1200" b="0" i="0" kern="1200" dirty="0">
                <a:solidFill>
                  <a:schemeClr val="tx1"/>
                </a:solidFill>
                <a:effectLst/>
                <a:latin typeface="+mn-lt"/>
                <a:ea typeface="+mn-ea"/>
                <a:cs typeface="+mn-cs"/>
              </a:rPr>
              <a:t>We’re working towards directly exposing Teams tabs as full-page apps in SharePoint - including their configuration options. Now your SharePoint sites can take full advantage of the rich ecosystem of service providers who are building integration with Microsoft Teams.</a:t>
            </a:r>
          </a:p>
          <a:p>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42</a:t>
            </a:fld>
            <a:endParaRPr lang="en-AU"/>
          </a:p>
        </p:txBody>
      </p:sp>
    </p:spTree>
    <p:extLst>
      <p:ext uri="{BB962C8B-B14F-4D97-AF65-F5344CB8AC3E}">
        <p14:creationId xmlns:p14="http://schemas.microsoft.com/office/powerpoint/2010/main" val="19048465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43</a:t>
            </a:fld>
            <a:endParaRPr lang="en-AU"/>
          </a:p>
        </p:txBody>
      </p:sp>
    </p:spTree>
    <p:extLst>
      <p:ext uri="{BB962C8B-B14F-4D97-AF65-F5344CB8AC3E}">
        <p14:creationId xmlns:p14="http://schemas.microsoft.com/office/powerpoint/2010/main" val="32394373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kern="1200" dirty="0">
                <a:solidFill>
                  <a:schemeClr val="tx1"/>
                </a:solidFill>
                <a:effectLst/>
                <a:latin typeface="+mn-lt"/>
                <a:ea typeface="+mn-ea"/>
                <a:cs typeface="+mn-cs"/>
              </a:rPr>
              <a:t>For our on-premises customers we announced </a:t>
            </a:r>
            <a:r>
              <a:rPr lang="en-AU" sz="1200" b="1" i="0" kern="1200" dirty="0">
                <a:solidFill>
                  <a:schemeClr val="tx1"/>
                </a:solidFill>
                <a:effectLst/>
                <a:latin typeface="+mn-lt"/>
                <a:ea typeface="+mn-ea"/>
                <a:cs typeface="+mn-cs"/>
              </a:rPr>
              <a:t>SharePoint Server 2019 will be generally available this October</a:t>
            </a:r>
            <a:r>
              <a:rPr lang="en-AU" sz="1200" b="0" i="0" kern="1200" dirty="0">
                <a:solidFill>
                  <a:schemeClr val="tx1"/>
                </a:solidFill>
                <a:effectLst/>
                <a:latin typeface="+mn-lt"/>
                <a:ea typeface="+mn-ea"/>
                <a:cs typeface="+mn-cs"/>
              </a:rPr>
              <a:t>, offering modern user experiences, support for the SharePoint Framework and OneDrive Files On-Demand, along with improved hybrid integration with Office 365. As these organizations continue their cloud journey to get the latest innovations and best security, at a lower TCO, they can take advantage of the free </a:t>
            </a:r>
            <a:r>
              <a:rPr lang="en-AU" sz="1200" b="1" i="0" kern="1200" dirty="0">
                <a:solidFill>
                  <a:schemeClr val="tx1"/>
                </a:solidFill>
                <a:effectLst/>
                <a:latin typeface="+mn-lt"/>
                <a:ea typeface="+mn-ea"/>
                <a:cs typeface="+mn-cs"/>
              </a:rPr>
              <a:t>SharePoint Migration Tool that now allows you to move complete on-premises SharePoint sites</a:t>
            </a:r>
            <a:r>
              <a:rPr lang="en-AU" sz="1200" b="0" i="0" kern="1200" dirty="0">
                <a:solidFill>
                  <a:schemeClr val="tx1"/>
                </a:solidFill>
                <a:effectLst/>
                <a:latin typeface="+mn-lt"/>
                <a:ea typeface="+mn-ea"/>
                <a:cs typeface="+mn-cs"/>
              </a:rPr>
              <a:t> in addition to data from libraries, lists and file shares. </a:t>
            </a:r>
            <a:endParaRPr lang="en-AU" dirty="0"/>
          </a:p>
        </p:txBody>
      </p:sp>
      <p:sp>
        <p:nvSpPr>
          <p:cNvPr id="4" name="Slide Number Placeholder 3"/>
          <p:cNvSpPr>
            <a:spLocks noGrp="1"/>
          </p:cNvSpPr>
          <p:nvPr>
            <p:ph type="sldNum" sz="quarter" idx="5"/>
          </p:nvPr>
        </p:nvSpPr>
        <p:spPr/>
        <p:txBody>
          <a:bodyPr/>
          <a:lstStyle/>
          <a:p>
            <a:fld id="{24F59E4C-B175-4C28-BE12-6A2158EECAE9}" type="slidenum">
              <a:rPr lang="en-AU" smtClean="0"/>
              <a:t>44</a:t>
            </a:fld>
            <a:endParaRPr lang="en-AU"/>
          </a:p>
        </p:txBody>
      </p:sp>
    </p:spTree>
    <p:extLst>
      <p:ext uri="{BB962C8B-B14F-4D97-AF65-F5344CB8AC3E}">
        <p14:creationId xmlns:p14="http://schemas.microsoft.com/office/powerpoint/2010/main" val="3036082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0AE46-9E10-4B8A-9A7F-3B70ADAA757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B38AD606-2AEB-4C4B-8D8E-8B205AE470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17C997C1-5B98-44B6-B248-8C35D642B10E}"/>
              </a:ext>
            </a:extLst>
          </p:cNvPr>
          <p:cNvSpPr>
            <a:spLocks noGrp="1"/>
          </p:cNvSpPr>
          <p:nvPr>
            <p:ph type="dt" sz="half" idx="10"/>
          </p:nvPr>
        </p:nvSpPr>
        <p:spPr/>
        <p:txBody>
          <a:bodyPr/>
          <a:lstStyle/>
          <a:p>
            <a:fld id="{D0036A86-7BFF-4D91-B981-0908684460EA}" type="datetimeFigureOut">
              <a:rPr lang="en-AU" smtClean="0"/>
              <a:t>16/10/2018</a:t>
            </a:fld>
            <a:endParaRPr lang="en-AU"/>
          </a:p>
        </p:txBody>
      </p:sp>
      <p:sp>
        <p:nvSpPr>
          <p:cNvPr id="5" name="Footer Placeholder 4">
            <a:extLst>
              <a:ext uri="{FF2B5EF4-FFF2-40B4-BE49-F238E27FC236}">
                <a16:creationId xmlns:a16="http://schemas.microsoft.com/office/drawing/2014/main" id="{3821AF3C-647A-41D9-87CF-B7F712763BB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9C517A2-31ED-4F5A-8A2D-3AF9CD76EDA1}"/>
              </a:ext>
            </a:extLst>
          </p:cNvPr>
          <p:cNvSpPr>
            <a:spLocks noGrp="1"/>
          </p:cNvSpPr>
          <p:nvPr>
            <p:ph type="sldNum" sz="quarter" idx="12"/>
          </p:nvPr>
        </p:nvSpPr>
        <p:spPr/>
        <p:txBody>
          <a:bodyPr/>
          <a:lstStyle/>
          <a:p>
            <a:fld id="{3D52638F-6B87-485E-A4C7-E99E98850AA7}" type="slidenum">
              <a:rPr lang="en-AU" smtClean="0"/>
              <a:t>‹#›</a:t>
            </a:fld>
            <a:endParaRPr lang="en-AU"/>
          </a:p>
        </p:txBody>
      </p:sp>
    </p:spTree>
    <p:extLst>
      <p:ext uri="{BB962C8B-B14F-4D97-AF65-F5344CB8AC3E}">
        <p14:creationId xmlns:p14="http://schemas.microsoft.com/office/powerpoint/2010/main" val="4275808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50964-F011-4324-B067-0ABCB73E12A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05A304CD-99E6-4B02-86E4-466CC2F964B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D40A99E1-6968-471E-83F8-244887E098DB}"/>
              </a:ext>
            </a:extLst>
          </p:cNvPr>
          <p:cNvSpPr>
            <a:spLocks noGrp="1"/>
          </p:cNvSpPr>
          <p:nvPr>
            <p:ph type="dt" sz="half" idx="10"/>
          </p:nvPr>
        </p:nvSpPr>
        <p:spPr/>
        <p:txBody>
          <a:bodyPr/>
          <a:lstStyle/>
          <a:p>
            <a:fld id="{D0036A86-7BFF-4D91-B981-0908684460EA}" type="datetimeFigureOut">
              <a:rPr lang="en-AU" smtClean="0"/>
              <a:t>16/10/2018</a:t>
            </a:fld>
            <a:endParaRPr lang="en-AU"/>
          </a:p>
        </p:txBody>
      </p:sp>
      <p:sp>
        <p:nvSpPr>
          <p:cNvPr id="5" name="Footer Placeholder 4">
            <a:extLst>
              <a:ext uri="{FF2B5EF4-FFF2-40B4-BE49-F238E27FC236}">
                <a16:creationId xmlns:a16="http://schemas.microsoft.com/office/drawing/2014/main" id="{F7F1E049-4F51-492A-8B35-D02D20BA679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D097225-AB95-4680-960C-86DF58FFDF56}"/>
              </a:ext>
            </a:extLst>
          </p:cNvPr>
          <p:cNvSpPr>
            <a:spLocks noGrp="1"/>
          </p:cNvSpPr>
          <p:nvPr>
            <p:ph type="sldNum" sz="quarter" idx="12"/>
          </p:nvPr>
        </p:nvSpPr>
        <p:spPr/>
        <p:txBody>
          <a:bodyPr/>
          <a:lstStyle/>
          <a:p>
            <a:fld id="{3D52638F-6B87-485E-A4C7-E99E98850AA7}" type="slidenum">
              <a:rPr lang="en-AU" smtClean="0"/>
              <a:t>‹#›</a:t>
            </a:fld>
            <a:endParaRPr lang="en-AU"/>
          </a:p>
        </p:txBody>
      </p:sp>
    </p:spTree>
    <p:extLst>
      <p:ext uri="{BB962C8B-B14F-4D97-AF65-F5344CB8AC3E}">
        <p14:creationId xmlns:p14="http://schemas.microsoft.com/office/powerpoint/2010/main" val="3782074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227D3-0B6D-464A-B24B-5965FD45FB2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83826990-97BD-484E-A8B9-42383A489E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BA17E85-386A-48D3-B4A5-1DD6DA06CECE}"/>
              </a:ext>
            </a:extLst>
          </p:cNvPr>
          <p:cNvSpPr>
            <a:spLocks noGrp="1"/>
          </p:cNvSpPr>
          <p:nvPr>
            <p:ph type="dt" sz="half" idx="10"/>
          </p:nvPr>
        </p:nvSpPr>
        <p:spPr/>
        <p:txBody>
          <a:bodyPr/>
          <a:lstStyle/>
          <a:p>
            <a:fld id="{D0036A86-7BFF-4D91-B981-0908684460EA}" type="datetimeFigureOut">
              <a:rPr lang="en-AU" smtClean="0"/>
              <a:t>16/10/2018</a:t>
            </a:fld>
            <a:endParaRPr lang="en-AU"/>
          </a:p>
        </p:txBody>
      </p:sp>
      <p:sp>
        <p:nvSpPr>
          <p:cNvPr id="5" name="Footer Placeholder 4">
            <a:extLst>
              <a:ext uri="{FF2B5EF4-FFF2-40B4-BE49-F238E27FC236}">
                <a16:creationId xmlns:a16="http://schemas.microsoft.com/office/drawing/2014/main" id="{57C57180-BD93-47A8-90B3-D95FCEB5244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2FB5E89-EFC1-40E7-A10D-07C91C9861D1}"/>
              </a:ext>
            </a:extLst>
          </p:cNvPr>
          <p:cNvSpPr>
            <a:spLocks noGrp="1"/>
          </p:cNvSpPr>
          <p:nvPr>
            <p:ph type="sldNum" sz="quarter" idx="12"/>
          </p:nvPr>
        </p:nvSpPr>
        <p:spPr/>
        <p:txBody>
          <a:bodyPr/>
          <a:lstStyle/>
          <a:p>
            <a:fld id="{3D52638F-6B87-485E-A4C7-E99E98850AA7}" type="slidenum">
              <a:rPr lang="en-AU" smtClean="0"/>
              <a:t>‹#›</a:t>
            </a:fld>
            <a:endParaRPr lang="en-AU"/>
          </a:p>
        </p:txBody>
      </p:sp>
    </p:spTree>
    <p:extLst>
      <p:ext uri="{BB962C8B-B14F-4D97-AF65-F5344CB8AC3E}">
        <p14:creationId xmlns:p14="http://schemas.microsoft.com/office/powerpoint/2010/main" val="3640220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47972-D054-444E-B38C-E979E3CA93BB}"/>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641CF072-A1D4-4495-876F-CE82DEF0F9B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8248D7B0-2A5D-4DFF-9113-2BDBA1C4320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57C380BE-7460-4A39-8672-9B522EBC0CA7}"/>
              </a:ext>
            </a:extLst>
          </p:cNvPr>
          <p:cNvSpPr>
            <a:spLocks noGrp="1"/>
          </p:cNvSpPr>
          <p:nvPr>
            <p:ph type="dt" sz="half" idx="10"/>
          </p:nvPr>
        </p:nvSpPr>
        <p:spPr/>
        <p:txBody>
          <a:bodyPr/>
          <a:lstStyle/>
          <a:p>
            <a:fld id="{D0036A86-7BFF-4D91-B981-0908684460EA}" type="datetimeFigureOut">
              <a:rPr lang="en-AU" smtClean="0"/>
              <a:t>16/10/2018</a:t>
            </a:fld>
            <a:endParaRPr lang="en-AU"/>
          </a:p>
        </p:txBody>
      </p:sp>
      <p:sp>
        <p:nvSpPr>
          <p:cNvPr id="6" name="Footer Placeholder 5">
            <a:extLst>
              <a:ext uri="{FF2B5EF4-FFF2-40B4-BE49-F238E27FC236}">
                <a16:creationId xmlns:a16="http://schemas.microsoft.com/office/drawing/2014/main" id="{FFAFB59B-45C1-4BAB-B54E-2B5106CC343A}"/>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BDAE7130-FFC5-44E7-9681-59DECE339F48}"/>
              </a:ext>
            </a:extLst>
          </p:cNvPr>
          <p:cNvSpPr>
            <a:spLocks noGrp="1"/>
          </p:cNvSpPr>
          <p:nvPr>
            <p:ph type="sldNum" sz="quarter" idx="12"/>
          </p:nvPr>
        </p:nvSpPr>
        <p:spPr/>
        <p:txBody>
          <a:bodyPr/>
          <a:lstStyle/>
          <a:p>
            <a:fld id="{3D52638F-6B87-485E-A4C7-E99E98850AA7}" type="slidenum">
              <a:rPr lang="en-AU" smtClean="0"/>
              <a:t>‹#›</a:t>
            </a:fld>
            <a:endParaRPr lang="en-AU"/>
          </a:p>
        </p:txBody>
      </p:sp>
    </p:spTree>
    <p:extLst>
      <p:ext uri="{BB962C8B-B14F-4D97-AF65-F5344CB8AC3E}">
        <p14:creationId xmlns:p14="http://schemas.microsoft.com/office/powerpoint/2010/main" val="25852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65061-A0CC-44F2-A177-789DDCCDCD92}"/>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BB833A28-58DE-4B52-A2EF-FEED4F8DF0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F693AA0-B178-4EEA-A378-E9B4AA460E4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14BDB91A-616D-47F4-88B1-737F3B620D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9AF41A5-763E-4839-B67B-9DBAA263801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ED36D1CC-C3C7-4758-89A8-0B64E132E941}"/>
              </a:ext>
            </a:extLst>
          </p:cNvPr>
          <p:cNvSpPr>
            <a:spLocks noGrp="1"/>
          </p:cNvSpPr>
          <p:nvPr>
            <p:ph type="dt" sz="half" idx="10"/>
          </p:nvPr>
        </p:nvSpPr>
        <p:spPr/>
        <p:txBody>
          <a:bodyPr/>
          <a:lstStyle/>
          <a:p>
            <a:fld id="{D0036A86-7BFF-4D91-B981-0908684460EA}" type="datetimeFigureOut">
              <a:rPr lang="en-AU" smtClean="0"/>
              <a:t>16/10/2018</a:t>
            </a:fld>
            <a:endParaRPr lang="en-AU"/>
          </a:p>
        </p:txBody>
      </p:sp>
      <p:sp>
        <p:nvSpPr>
          <p:cNvPr id="8" name="Footer Placeholder 7">
            <a:extLst>
              <a:ext uri="{FF2B5EF4-FFF2-40B4-BE49-F238E27FC236}">
                <a16:creationId xmlns:a16="http://schemas.microsoft.com/office/drawing/2014/main" id="{A5F9E987-4319-49C7-8BA7-4C1FEBAA1D8E}"/>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39B3D5A5-A2E9-4FAE-AB01-E91FB5F915BA}"/>
              </a:ext>
            </a:extLst>
          </p:cNvPr>
          <p:cNvSpPr>
            <a:spLocks noGrp="1"/>
          </p:cNvSpPr>
          <p:nvPr>
            <p:ph type="sldNum" sz="quarter" idx="12"/>
          </p:nvPr>
        </p:nvSpPr>
        <p:spPr/>
        <p:txBody>
          <a:bodyPr/>
          <a:lstStyle/>
          <a:p>
            <a:fld id="{3D52638F-6B87-485E-A4C7-E99E98850AA7}" type="slidenum">
              <a:rPr lang="en-AU" smtClean="0"/>
              <a:t>‹#›</a:t>
            </a:fld>
            <a:endParaRPr lang="en-AU"/>
          </a:p>
        </p:txBody>
      </p:sp>
    </p:spTree>
    <p:extLst>
      <p:ext uri="{BB962C8B-B14F-4D97-AF65-F5344CB8AC3E}">
        <p14:creationId xmlns:p14="http://schemas.microsoft.com/office/powerpoint/2010/main" val="3042404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721CF-376A-4E0C-BC83-397CB646B200}"/>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E77F8CCA-B06F-4C22-B11F-B99D55204028}"/>
              </a:ext>
            </a:extLst>
          </p:cNvPr>
          <p:cNvSpPr>
            <a:spLocks noGrp="1"/>
          </p:cNvSpPr>
          <p:nvPr>
            <p:ph type="dt" sz="half" idx="10"/>
          </p:nvPr>
        </p:nvSpPr>
        <p:spPr/>
        <p:txBody>
          <a:bodyPr/>
          <a:lstStyle/>
          <a:p>
            <a:fld id="{D0036A86-7BFF-4D91-B981-0908684460EA}" type="datetimeFigureOut">
              <a:rPr lang="en-AU" smtClean="0"/>
              <a:t>16/10/2018</a:t>
            </a:fld>
            <a:endParaRPr lang="en-AU"/>
          </a:p>
        </p:txBody>
      </p:sp>
      <p:sp>
        <p:nvSpPr>
          <p:cNvPr id="4" name="Footer Placeholder 3">
            <a:extLst>
              <a:ext uri="{FF2B5EF4-FFF2-40B4-BE49-F238E27FC236}">
                <a16:creationId xmlns:a16="http://schemas.microsoft.com/office/drawing/2014/main" id="{3998E953-0C3D-4ED9-BC01-60375B212D18}"/>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C1C15AF7-E632-46B1-A9F0-3C4387D32881}"/>
              </a:ext>
            </a:extLst>
          </p:cNvPr>
          <p:cNvSpPr>
            <a:spLocks noGrp="1"/>
          </p:cNvSpPr>
          <p:nvPr>
            <p:ph type="sldNum" sz="quarter" idx="12"/>
          </p:nvPr>
        </p:nvSpPr>
        <p:spPr/>
        <p:txBody>
          <a:bodyPr/>
          <a:lstStyle/>
          <a:p>
            <a:fld id="{3D52638F-6B87-485E-A4C7-E99E98850AA7}" type="slidenum">
              <a:rPr lang="en-AU" smtClean="0"/>
              <a:t>‹#›</a:t>
            </a:fld>
            <a:endParaRPr lang="en-AU"/>
          </a:p>
        </p:txBody>
      </p:sp>
    </p:spTree>
    <p:extLst>
      <p:ext uri="{BB962C8B-B14F-4D97-AF65-F5344CB8AC3E}">
        <p14:creationId xmlns:p14="http://schemas.microsoft.com/office/powerpoint/2010/main" val="3573148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1DDF4B-C09E-4782-B3EB-93D826435BBD}"/>
              </a:ext>
            </a:extLst>
          </p:cNvPr>
          <p:cNvSpPr>
            <a:spLocks noGrp="1"/>
          </p:cNvSpPr>
          <p:nvPr>
            <p:ph type="dt" sz="half" idx="10"/>
          </p:nvPr>
        </p:nvSpPr>
        <p:spPr/>
        <p:txBody>
          <a:bodyPr/>
          <a:lstStyle/>
          <a:p>
            <a:fld id="{D0036A86-7BFF-4D91-B981-0908684460EA}" type="datetimeFigureOut">
              <a:rPr lang="en-AU" smtClean="0"/>
              <a:t>16/10/2018</a:t>
            </a:fld>
            <a:endParaRPr lang="en-AU"/>
          </a:p>
        </p:txBody>
      </p:sp>
      <p:sp>
        <p:nvSpPr>
          <p:cNvPr id="3" name="Footer Placeholder 2">
            <a:extLst>
              <a:ext uri="{FF2B5EF4-FFF2-40B4-BE49-F238E27FC236}">
                <a16:creationId xmlns:a16="http://schemas.microsoft.com/office/drawing/2014/main" id="{B24F7785-187A-4C93-939D-DA30DBFBE0B5}"/>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EC199715-F8BE-4C45-8C00-322D90F8AAE7}"/>
              </a:ext>
            </a:extLst>
          </p:cNvPr>
          <p:cNvSpPr>
            <a:spLocks noGrp="1"/>
          </p:cNvSpPr>
          <p:nvPr>
            <p:ph type="sldNum" sz="quarter" idx="12"/>
          </p:nvPr>
        </p:nvSpPr>
        <p:spPr/>
        <p:txBody>
          <a:bodyPr/>
          <a:lstStyle/>
          <a:p>
            <a:fld id="{3D52638F-6B87-485E-A4C7-E99E98850AA7}" type="slidenum">
              <a:rPr lang="en-AU" smtClean="0"/>
              <a:t>‹#›</a:t>
            </a:fld>
            <a:endParaRPr lang="en-AU"/>
          </a:p>
        </p:txBody>
      </p:sp>
    </p:spTree>
    <p:extLst>
      <p:ext uri="{BB962C8B-B14F-4D97-AF65-F5344CB8AC3E}">
        <p14:creationId xmlns:p14="http://schemas.microsoft.com/office/powerpoint/2010/main" val="4123829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A5DEA-DC49-4EED-8FD7-BE0AF8F92A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D82CBA7E-7557-469F-B048-E21AD8A490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FB0B4E7B-DB96-4BB7-BB49-D1CD17480C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BC44D05-1C08-491F-9893-6131F2C398BD}"/>
              </a:ext>
            </a:extLst>
          </p:cNvPr>
          <p:cNvSpPr>
            <a:spLocks noGrp="1"/>
          </p:cNvSpPr>
          <p:nvPr>
            <p:ph type="dt" sz="half" idx="10"/>
          </p:nvPr>
        </p:nvSpPr>
        <p:spPr/>
        <p:txBody>
          <a:bodyPr/>
          <a:lstStyle/>
          <a:p>
            <a:fld id="{D0036A86-7BFF-4D91-B981-0908684460EA}" type="datetimeFigureOut">
              <a:rPr lang="en-AU" smtClean="0"/>
              <a:t>16/10/2018</a:t>
            </a:fld>
            <a:endParaRPr lang="en-AU"/>
          </a:p>
        </p:txBody>
      </p:sp>
      <p:sp>
        <p:nvSpPr>
          <p:cNvPr id="6" name="Footer Placeholder 5">
            <a:extLst>
              <a:ext uri="{FF2B5EF4-FFF2-40B4-BE49-F238E27FC236}">
                <a16:creationId xmlns:a16="http://schemas.microsoft.com/office/drawing/2014/main" id="{BECE7844-DABB-4925-88DB-6D13F41071F6}"/>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ABAA68B0-F975-49F8-BACD-5B0F0DDFC27E}"/>
              </a:ext>
            </a:extLst>
          </p:cNvPr>
          <p:cNvSpPr>
            <a:spLocks noGrp="1"/>
          </p:cNvSpPr>
          <p:nvPr>
            <p:ph type="sldNum" sz="quarter" idx="12"/>
          </p:nvPr>
        </p:nvSpPr>
        <p:spPr/>
        <p:txBody>
          <a:bodyPr/>
          <a:lstStyle/>
          <a:p>
            <a:fld id="{3D52638F-6B87-485E-A4C7-E99E98850AA7}" type="slidenum">
              <a:rPr lang="en-AU" smtClean="0"/>
              <a:t>‹#›</a:t>
            </a:fld>
            <a:endParaRPr lang="en-AU"/>
          </a:p>
        </p:txBody>
      </p:sp>
    </p:spTree>
    <p:extLst>
      <p:ext uri="{BB962C8B-B14F-4D97-AF65-F5344CB8AC3E}">
        <p14:creationId xmlns:p14="http://schemas.microsoft.com/office/powerpoint/2010/main" val="2251987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A66E5-761F-4C8C-8958-AA4E51685A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9126EA9E-7879-4BBD-9C33-5F4A85090B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B1F5ED2B-766B-401E-ACB7-2CCBCAA610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B6ECEDD-EDB6-434E-AE56-256878B171C8}"/>
              </a:ext>
            </a:extLst>
          </p:cNvPr>
          <p:cNvSpPr>
            <a:spLocks noGrp="1"/>
          </p:cNvSpPr>
          <p:nvPr>
            <p:ph type="dt" sz="half" idx="10"/>
          </p:nvPr>
        </p:nvSpPr>
        <p:spPr/>
        <p:txBody>
          <a:bodyPr/>
          <a:lstStyle/>
          <a:p>
            <a:fld id="{D0036A86-7BFF-4D91-B981-0908684460EA}" type="datetimeFigureOut">
              <a:rPr lang="en-AU" smtClean="0"/>
              <a:t>16/10/2018</a:t>
            </a:fld>
            <a:endParaRPr lang="en-AU"/>
          </a:p>
        </p:txBody>
      </p:sp>
      <p:sp>
        <p:nvSpPr>
          <p:cNvPr id="6" name="Footer Placeholder 5">
            <a:extLst>
              <a:ext uri="{FF2B5EF4-FFF2-40B4-BE49-F238E27FC236}">
                <a16:creationId xmlns:a16="http://schemas.microsoft.com/office/drawing/2014/main" id="{C8D37685-C982-45C2-A236-373C1304D260}"/>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97896871-632E-4FF6-B127-485AEDE9366A}"/>
              </a:ext>
            </a:extLst>
          </p:cNvPr>
          <p:cNvSpPr>
            <a:spLocks noGrp="1"/>
          </p:cNvSpPr>
          <p:nvPr>
            <p:ph type="sldNum" sz="quarter" idx="12"/>
          </p:nvPr>
        </p:nvSpPr>
        <p:spPr/>
        <p:txBody>
          <a:bodyPr/>
          <a:lstStyle/>
          <a:p>
            <a:fld id="{3D52638F-6B87-485E-A4C7-E99E98850AA7}" type="slidenum">
              <a:rPr lang="en-AU" smtClean="0"/>
              <a:t>‹#›</a:t>
            </a:fld>
            <a:endParaRPr lang="en-AU"/>
          </a:p>
        </p:txBody>
      </p:sp>
    </p:spTree>
    <p:extLst>
      <p:ext uri="{BB962C8B-B14F-4D97-AF65-F5344CB8AC3E}">
        <p14:creationId xmlns:p14="http://schemas.microsoft.com/office/powerpoint/2010/main" val="2219322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C0D5B-6ED8-4103-B1DF-F8F903F84961}"/>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A7293C37-7A14-4B0C-B22F-22DF2CC2E93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B57F433-62C6-467F-B79E-AD231BC5B556}"/>
              </a:ext>
            </a:extLst>
          </p:cNvPr>
          <p:cNvSpPr>
            <a:spLocks noGrp="1"/>
          </p:cNvSpPr>
          <p:nvPr>
            <p:ph type="dt" sz="half" idx="10"/>
          </p:nvPr>
        </p:nvSpPr>
        <p:spPr/>
        <p:txBody>
          <a:bodyPr/>
          <a:lstStyle/>
          <a:p>
            <a:fld id="{D0036A86-7BFF-4D91-B981-0908684460EA}" type="datetimeFigureOut">
              <a:rPr lang="en-AU" smtClean="0"/>
              <a:t>16/10/2018</a:t>
            </a:fld>
            <a:endParaRPr lang="en-AU"/>
          </a:p>
        </p:txBody>
      </p:sp>
      <p:sp>
        <p:nvSpPr>
          <p:cNvPr id="5" name="Footer Placeholder 4">
            <a:extLst>
              <a:ext uri="{FF2B5EF4-FFF2-40B4-BE49-F238E27FC236}">
                <a16:creationId xmlns:a16="http://schemas.microsoft.com/office/drawing/2014/main" id="{8C5AA28A-1E17-4E49-922C-F24EDC1510B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F8D130E-737D-45C8-AB5F-85D15581FD25}"/>
              </a:ext>
            </a:extLst>
          </p:cNvPr>
          <p:cNvSpPr>
            <a:spLocks noGrp="1"/>
          </p:cNvSpPr>
          <p:nvPr>
            <p:ph type="sldNum" sz="quarter" idx="12"/>
          </p:nvPr>
        </p:nvSpPr>
        <p:spPr/>
        <p:txBody>
          <a:bodyPr/>
          <a:lstStyle/>
          <a:p>
            <a:fld id="{3D52638F-6B87-485E-A4C7-E99E98850AA7}" type="slidenum">
              <a:rPr lang="en-AU" smtClean="0"/>
              <a:t>‹#›</a:t>
            </a:fld>
            <a:endParaRPr lang="en-AU"/>
          </a:p>
        </p:txBody>
      </p:sp>
    </p:spTree>
    <p:extLst>
      <p:ext uri="{BB962C8B-B14F-4D97-AF65-F5344CB8AC3E}">
        <p14:creationId xmlns:p14="http://schemas.microsoft.com/office/powerpoint/2010/main" val="2123230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61A009-D62A-4A40-A330-8FCCA6220FF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77BADC4A-8425-4770-9F66-07A2FE94084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2D8D785-7A47-409F-81C9-208B505B7C6B}"/>
              </a:ext>
            </a:extLst>
          </p:cNvPr>
          <p:cNvSpPr>
            <a:spLocks noGrp="1"/>
          </p:cNvSpPr>
          <p:nvPr>
            <p:ph type="dt" sz="half" idx="10"/>
          </p:nvPr>
        </p:nvSpPr>
        <p:spPr/>
        <p:txBody>
          <a:bodyPr/>
          <a:lstStyle/>
          <a:p>
            <a:fld id="{D0036A86-7BFF-4D91-B981-0908684460EA}" type="datetimeFigureOut">
              <a:rPr lang="en-AU" smtClean="0"/>
              <a:t>16/10/2018</a:t>
            </a:fld>
            <a:endParaRPr lang="en-AU"/>
          </a:p>
        </p:txBody>
      </p:sp>
      <p:sp>
        <p:nvSpPr>
          <p:cNvPr id="5" name="Footer Placeholder 4">
            <a:extLst>
              <a:ext uri="{FF2B5EF4-FFF2-40B4-BE49-F238E27FC236}">
                <a16:creationId xmlns:a16="http://schemas.microsoft.com/office/drawing/2014/main" id="{139CFDAD-D446-4542-AEBF-AC0EA41E184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30E13E9-DD62-46F7-B6FF-E4708FA24850}"/>
              </a:ext>
            </a:extLst>
          </p:cNvPr>
          <p:cNvSpPr>
            <a:spLocks noGrp="1"/>
          </p:cNvSpPr>
          <p:nvPr>
            <p:ph type="sldNum" sz="quarter" idx="12"/>
          </p:nvPr>
        </p:nvSpPr>
        <p:spPr/>
        <p:txBody>
          <a:bodyPr/>
          <a:lstStyle/>
          <a:p>
            <a:fld id="{3D52638F-6B87-485E-A4C7-E99E98850AA7}" type="slidenum">
              <a:rPr lang="en-AU" smtClean="0"/>
              <a:t>‹#›</a:t>
            </a:fld>
            <a:endParaRPr lang="en-AU"/>
          </a:p>
        </p:txBody>
      </p:sp>
    </p:spTree>
    <p:extLst>
      <p:ext uri="{BB962C8B-B14F-4D97-AF65-F5344CB8AC3E}">
        <p14:creationId xmlns:p14="http://schemas.microsoft.com/office/powerpoint/2010/main" val="4058955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FFED87-F534-4889-8239-03BEDA41D4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1E75072C-F7B4-419D-9983-B376F5F31F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14CB3A6-984C-4A04-9EAC-BC46434E1C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036A86-7BFF-4D91-B981-0908684460EA}" type="datetimeFigureOut">
              <a:rPr lang="en-AU" smtClean="0"/>
              <a:t>16/10/2018</a:t>
            </a:fld>
            <a:endParaRPr lang="en-AU"/>
          </a:p>
        </p:txBody>
      </p:sp>
      <p:sp>
        <p:nvSpPr>
          <p:cNvPr id="5" name="Footer Placeholder 4">
            <a:extLst>
              <a:ext uri="{FF2B5EF4-FFF2-40B4-BE49-F238E27FC236}">
                <a16:creationId xmlns:a16="http://schemas.microsoft.com/office/drawing/2014/main" id="{BDE6FD29-6112-420E-9467-AD56CD86DD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7AF0BD74-5434-4CF6-92AB-98A66FE6D4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52638F-6B87-485E-A4C7-E99E98850AA7}" type="slidenum">
              <a:rPr lang="en-AU" smtClean="0"/>
              <a:t>‹#›</a:t>
            </a:fld>
            <a:endParaRPr lang="en-AU"/>
          </a:p>
        </p:txBody>
      </p:sp>
    </p:spTree>
    <p:extLst>
      <p:ext uri="{BB962C8B-B14F-4D97-AF65-F5344CB8AC3E}">
        <p14:creationId xmlns:p14="http://schemas.microsoft.com/office/powerpoint/2010/main" val="23416159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ideo" Target="https://www.youtube.com/embed/f6xx2OFRg60" TargetMode="Externa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www.microsoft.com/en-us/videoplayer/embed/RE2EWQN" TargetMode="External"/><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openxmlformats.org/officeDocument/2006/relationships/image" Target="../media/image29.jpeg"/></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hyperlink" Target="https://www.google.com.au/imgres?imgurl=https://pwrappscdn.azureedge.net/cvt-2e86b09b1892a8355f928ce98571ef4801bdd6e35292afa3d4bd3477802251ef/images/shared/integrations/sharepoint.svg&amp;imgrefurl=https://powerapps.microsoft.com/&amp;docid=EpAtkZ1BBvGlsM&amp;tbnid=NaiSGJuwhi67LM:&amp;vet=10ahUKEwjSuIX6pYfeAhVGvrwKHYi1CawQMwg4KAIwAg..i&amp;w=800&amp;h=777&amp;bih=893&amp;biw=1563&amp;q=sharepoint%20server%20logo&amp;ved=0ahUKEwjSuIX6pYfeAhVGvrwKHYi1CawQMwg4KAIwAg&amp;iact=mrc&amp;uact=8" TargetMode="External"/><Relationship Id="rId2" Type="http://schemas.openxmlformats.org/officeDocument/2006/relationships/notesSlide" Target="../notesSlides/notesSlide34.xml"/><Relationship Id="rId1" Type="http://schemas.openxmlformats.org/officeDocument/2006/relationships/slideLayout" Target="../slideLayouts/slideLayout9.xml"/><Relationship Id="rId4" Type="http://schemas.openxmlformats.org/officeDocument/2006/relationships/image" Target="../media/image39.png"/></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B34F62F-90AC-439B-AB25-188D73F3AC96}"/>
              </a:ext>
            </a:extLst>
          </p:cNvPr>
          <p:cNvPicPr>
            <a:picLocks noChangeAspect="1"/>
          </p:cNvPicPr>
          <p:nvPr/>
        </p:nvPicPr>
        <p:blipFill>
          <a:blip r:embed="rId2"/>
          <a:stretch>
            <a:fillRect/>
          </a:stretch>
        </p:blipFill>
        <p:spPr>
          <a:xfrm>
            <a:off x="-1108801" y="0"/>
            <a:ext cx="13300801" cy="6962138"/>
          </a:xfrm>
          <a:prstGeom prst="rect">
            <a:avLst/>
          </a:prstGeom>
        </p:spPr>
      </p:pic>
      <p:sp>
        <p:nvSpPr>
          <p:cNvPr id="2" name="Title 1">
            <a:extLst>
              <a:ext uri="{FF2B5EF4-FFF2-40B4-BE49-F238E27FC236}">
                <a16:creationId xmlns:a16="http://schemas.microsoft.com/office/drawing/2014/main" id="{C09F5544-7D49-4FA8-A41F-4CA4E6E7FA52}"/>
              </a:ext>
            </a:extLst>
          </p:cNvPr>
          <p:cNvSpPr>
            <a:spLocks noGrp="1"/>
          </p:cNvSpPr>
          <p:nvPr>
            <p:ph type="ctrTitle"/>
          </p:nvPr>
        </p:nvSpPr>
        <p:spPr>
          <a:xfrm>
            <a:off x="0" y="1094400"/>
            <a:ext cx="6825601" cy="3412800"/>
          </a:xfrm>
        </p:spPr>
        <p:txBody>
          <a:bodyPr>
            <a:normAutofit/>
          </a:bodyPr>
          <a:lstStyle/>
          <a:p>
            <a:r>
              <a:rPr lang="en-AU" b="1" dirty="0">
                <a:solidFill>
                  <a:schemeClr val="bg1"/>
                </a:solidFill>
              </a:rPr>
              <a:t>Microsoft Ignite</a:t>
            </a:r>
            <a:br>
              <a:rPr lang="en-AU" b="1" dirty="0">
                <a:solidFill>
                  <a:schemeClr val="bg1"/>
                </a:solidFill>
              </a:rPr>
            </a:br>
            <a:r>
              <a:rPr lang="en-AU" b="1" dirty="0">
                <a:solidFill>
                  <a:schemeClr val="bg1"/>
                </a:solidFill>
              </a:rPr>
              <a:t>2018</a:t>
            </a:r>
            <a:br>
              <a:rPr lang="en-AU" b="1" dirty="0">
                <a:solidFill>
                  <a:schemeClr val="bg1"/>
                </a:solidFill>
              </a:rPr>
            </a:br>
            <a:br>
              <a:rPr lang="en-AU" b="1" dirty="0">
                <a:solidFill>
                  <a:schemeClr val="bg1"/>
                </a:solidFill>
              </a:rPr>
            </a:br>
            <a:r>
              <a:rPr lang="en-AU" sz="4000" dirty="0">
                <a:solidFill>
                  <a:schemeClr val="bg1"/>
                </a:solidFill>
              </a:rPr>
              <a:t>SharePoint Announcements</a:t>
            </a:r>
            <a:endParaRPr lang="en-AU" dirty="0">
              <a:solidFill>
                <a:schemeClr val="bg1"/>
              </a:solidFill>
            </a:endParaRPr>
          </a:p>
        </p:txBody>
      </p:sp>
      <p:sp>
        <p:nvSpPr>
          <p:cNvPr id="3" name="Rectangle 2">
            <a:extLst>
              <a:ext uri="{FF2B5EF4-FFF2-40B4-BE49-F238E27FC236}">
                <a16:creationId xmlns:a16="http://schemas.microsoft.com/office/drawing/2014/main" id="{87BFD19D-400D-4B23-BCBF-3B4AF4998033}"/>
              </a:ext>
            </a:extLst>
          </p:cNvPr>
          <p:cNvSpPr/>
          <p:nvPr/>
        </p:nvSpPr>
        <p:spPr>
          <a:xfrm>
            <a:off x="464455" y="5232268"/>
            <a:ext cx="6640287" cy="369332"/>
          </a:xfrm>
          <a:prstGeom prst="rect">
            <a:avLst/>
          </a:prstGeom>
        </p:spPr>
        <p:txBody>
          <a:bodyPr wrap="square">
            <a:spAutoFit/>
          </a:bodyPr>
          <a:lstStyle/>
          <a:p>
            <a:r>
              <a:rPr lang="en-AU" b="1" dirty="0">
                <a:solidFill>
                  <a:schemeClr val="bg1"/>
                </a:solidFill>
              </a:rPr>
              <a:t>@</a:t>
            </a:r>
            <a:r>
              <a:rPr lang="en-AU" b="1" dirty="0" err="1">
                <a:solidFill>
                  <a:schemeClr val="bg1"/>
                </a:solidFill>
              </a:rPr>
              <a:t>CameronDwyer</a:t>
            </a:r>
            <a:r>
              <a:rPr lang="en-AU" b="1" dirty="0">
                <a:solidFill>
                  <a:schemeClr val="bg1"/>
                </a:solidFill>
              </a:rPr>
              <a:t>   |  CTO OnePlace Solutions  |  Microsoft MVP</a:t>
            </a:r>
            <a:endParaRPr lang="en-AU" dirty="0"/>
          </a:p>
        </p:txBody>
      </p:sp>
    </p:spTree>
    <p:extLst>
      <p:ext uri="{BB962C8B-B14F-4D97-AF65-F5344CB8AC3E}">
        <p14:creationId xmlns:p14="http://schemas.microsoft.com/office/powerpoint/2010/main" val="2927921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CA2D67F-F920-4C89-AE33-99B07226A85C}"/>
              </a:ext>
            </a:extLst>
          </p:cNvPr>
          <p:cNvPicPr>
            <a:picLocks noChangeAspect="1"/>
          </p:cNvPicPr>
          <p:nvPr/>
        </p:nvPicPr>
        <p:blipFill rotWithShape="1">
          <a:blip r:embed="rId2"/>
          <a:srcRect l="50599"/>
          <a:stretch/>
        </p:blipFill>
        <p:spPr>
          <a:xfrm>
            <a:off x="7141029" y="1296420"/>
            <a:ext cx="4041199" cy="4414951"/>
          </a:xfrm>
          <a:prstGeom prst="rect">
            <a:avLst/>
          </a:prstGeom>
        </p:spPr>
      </p:pic>
      <p:sp>
        <p:nvSpPr>
          <p:cNvPr id="2" name="Title 1">
            <a:extLst>
              <a:ext uri="{FF2B5EF4-FFF2-40B4-BE49-F238E27FC236}">
                <a16:creationId xmlns:a16="http://schemas.microsoft.com/office/drawing/2014/main" id="{8CF7A813-C0C5-4188-B4BE-52352045D9FC}"/>
              </a:ext>
            </a:extLst>
          </p:cNvPr>
          <p:cNvSpPr>
            <a:spLocks noGrp="1"/>
          </p:cNvSpPr>
          <p:nvPr>
            <p:ph type="title"/>
          </p:nvPr>
        </p:nvSpPr>
        <p:spPr/>
        <p:txBody>
          <a:bodyPr/>
          <a:lstStyle/>
          <a:p>
            <a:r>
              <a:rPr lang="en-AU" dirty="0"/>
              <a:t>Agenda</a:t>
            </a:r>
          </a:p>
        </p:txBody>
      </p:sp>
      <p:sp>
        <p:nvSpPr>
          <p:cNvPr id="3" name="Content Placeholder 2">
            <a:extLst>
              <a:ext uri="{FF2B5EF4-FFF2-40B4-BE49-F238E27FC236}">
                <a16:creationId xmlns:a16="http://schemas.microsoft.com/office/drawing/2014/main" id="{3B372CE3-3002-4983-A751-4300BBCD1019}"/>
              </a:ext>
            </a:extLst>
          </p:cNvPr>
          <p:cNvSpPr>
            <a:spLocks noGrp="1"/>
          </p:cNvSpPr>
          <p:nvPr>
            <p:ph idx="1"/>
          </p:nvPr>
        </p:nvSpPr>
        <p:spPr/>
        <p:txBody>
          <a:bodyPr>
            <a:normAutofit lnSpcReduction="10000"/>
          </a:bodyPr>
          <a:lstStyle/>
          <a:p>
            <a:r>
              <a:rPr lang="en-AU" dirty="0"/>
              <a:t>Intro</a:t>
            </a:r>
          </a:p>
          <a:p>
            <a:r>
              <a:rPr lang="en-AU" dirty="0"/>
              <a:t>Vision of modern unified UX</a:t>
            </a:r>
          </a:p>
          <a:p>
            <a:r>
              <a:rPr lang="en-AU" dirty="0"/>
              <a:t>Intranets</a:t>
            </a:r>
          </a:p>
          <a:p>
            <a:r>
              <a:rPr lang="en-AU" dirty="0"/>
              <a:t>Hub sites</a:t>
            </a:r>
          </a:p>
          <a:p>
            <a:r>
              <a:rPr lang="en-AU" dirty="0"/>
              <a:t>Collaboration &amp; teamwork</a:t>
            </a:r>
          </a:p>
          <a:p>
            <a:r>
              <a:rPr lang="en-AU" dirty="0"/>
              <a:t>Mobile apps</a:t>
            </a:r>
          </a:p>
          <a:p>
            <a:r>
              <a:rPr lang="en-AU" dirty="0"/>
              <a:t>OneDrive</a:t>
            </a:r>
          </a:p>
          <a:p>
            <a:r>
              <a:rPr lang="en-AU" dirty="0"/>
              <a:t>Teams integration</a:t>
            </a:r>
          </a:p>
          <a:p>
            <a:r>
              <a:rPr lang="en-AU" dirty="0"/>
              <a:t>SharePoint Server 2019</a:t>
            </a:r>
          </a:p>
          <a:p>
            <a:endParaRPr lang="en-AU" dirty="0"/>
          </a:p>
          <a:p>
            <a:endParaRPr lang="en-AU" dirty="0"/>
          </a:p>
          <a:p>
            <a:endParaRPr lang="en-AU" dirty="0"/>
          </a:p>
          <a:p>
            <a:endParaRPr lang="en-AU" dirty="0"/>
          </a:p>
        </p:txBody>
      </p:sp>
    </p:spTree>
    <p:extLst>
      <p:ext uri="{BB962C8B-B14F-4D97-AF65-F5344CB8AC3E}">
        <p14:creationId xmlns:p14="http://schemas.microsoft.com/office/powerpoint/2010/main" val="947807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Online Media 1" title="Power and simplicity: Evolving the Microsoft Office 365 user experience">
            <a:hlinkClick r:id="" action="ppaction://media"/>
            <a:extLst>
              <a:ext uri="{FF2B5EF4-FFF2-40B4-BE49-F238E27FC236}">
                <a16:creationId xmlns:a16="http://schemas.microsoft.com/office/drawing/2014/main" id="{776768C6-1A6C-4DF0-AFB8-B8D71F133E45}"/>
              </a:ext>
            </a:extLst>
          </p:cNvPr>
          <p:cNvPicPr>
            <a:picLocks noRot="1" noChangeAspect="1"/>
          </p:cNvPicPr>
          <p:nvPr>
            <a:videoFile r:link="rId1"/>
          </p:nvPr>
        </p:nvPicPr>
        <p:blipFill>
          <a:blip r:embed="rId4"/>
          <a:stretch>
            <a:fillRect/>
          </a:stretch>
        </p:blipFill>
        <p:spPr>
          <a:xfrm>
            <a:off x="890954" y="53139"/>
            <a:ext cx="10410092" cy="6804861"/>
          </a:xfrm>
          <a:prstGeom prst="rect">
            <a:avLst/>
          </a:prstGeom>
        </p:spPr>
      </p:pic>
    </p:spTree>
    <p:extLst>
      <p:ext uri="{BB962C8B-B14F-4D97-AF65-F5344CB8AC3E}">
        <p14:creationId xmlns:p14="http://schemas.microsoft.com/office/powerpoint/2010/main" val="919412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4904F8-41AB-4948-AAAC-45235DCE7A11}"/>
              </a:ext>
            </a:extLst>
          </p:cNvPr>
          <p:cNvPicPr>
            <a:picLocks noChangeAspect="1"/>
          </p:cNvPicPr>
          <p:nvPr/>
        </p:nvPicPr>
        <p:blipFill>
          <a:blip r:embed="rId2"/>
          <a:stretch>
            <a:fillRect/>
          </a:stretch>
        </p:blipFill>
        <p:spPr>
          <a:xfrm>
            <a:off x="0" y="0"/>
            <a:ext cx="12462112" cy="6858000"/>
          </a:xfrm>
          <a:prstGeom prst="rect">
            <a:avLst/>
          </a:prstGeom>
        </p:spPr>
      </p:pic>
      <p:sp>
        <p:nvSpPr>
          <p:cNvPr id="2" name="Title 1">
            <a:extLst>
              <a:ext uri="{FF2B5EF4-FFF2-40B4-BE49-F238E27FC236}">
                <a16:creationId xmlns:a16="http://schemas.microsoft.com/office/drawing/2014/main" id="{AE9808AE-B1CC-492E-AAF0-504F00C95E8B}"/>
              </a:ext>
            </a:extLst>
          </p:cNvPr>
          <p:cNvSpPr>
            <a:spLocks noGrp="1"/>
          </p:cNvSpPr>
          <p:nvPr>
            <p:ph type="title"/>
          </p:nvPr>
        </p:nvSpPr>
        <p:spPr/>
        <p:txBody>
          <a:bodyPr/>
          <a:lstStyle/>
          <a:p>
            <a:r>
              <a:rPr lang="en-AU" dirty="0">
                <a:solidFill>
                  <a:schemeClr val="bg1"/>
                </a:solidFill>
              </a:rPr>
              <a:t>Intranets</a:t>
            </a:r>
          </a:p>
        </p:txBody>
      </p:sp>
      <p:sp>
        <p:nvSpPr>
          <p:cNvPr id="3" name="Text Placeholder 2">
            <a:extLst>
              <a:ext uri="{FF2B5EF4-FFF2-40B4-BE49-F238E27FC236}">
                <a16:creationId xmlns:a16="http://schemas.microsoft.com/office/drawing/2014/main" id="{502B2068-9FF3-47D9-908E-52B53E27D010}"/>
              </a:ext>
            </a:extLst>
          </p:cNvPr>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255800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AC933-5636-49B2-98A8-67C18623ACE6}"/>
              </a:ext>
            </a:extLst>
          </p:cNvPr>
          <p:cNvSpPr>
            <a:spLocks noGrp="1"/>
          </p:cNvSpPr>
          <p:nvPr>
            <p:ph type="title"/>
          </p:nvPr>
        </p:nvSpPr>
        <p:spPr/>
        <p:txBody>
          <a:bodyPr/>
          <a:lstStyle/>
          <a:p>
            <a:r>
              <a:rPr lang="en-AU" dirty="0"/>
              <a:t>News</a:t>
            </a:r>
          </a:p>
        </p:txBody>
      </p:sp>
      <p:sp>
        <p:nvSpPr>
          <p:cNvPr id="4" name="Text Placeholder 3">
            <a:extLst>
              <a:ext uri="{FF2B5EF4-FFF2-40B4-BE49-F238E27FC236}">
                <a16:creationId xmlns:a16="http://schemas.microsoft.com/office/drawing/2014/main" id="{C57492A4-CBF5-4056-AED7-68CF76A6A381}"/>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News Links (including external sources)</a:t>
            </a:r>
          </a:p>
          <a:p>
            <a:pPr marL="285750" indent="-285750">
              <a:buFont typeface="Arial" panose="020B0604020202020204" pitchFamily="34" charset="0"/>
              <a:buChar char="•"/>
            </a:pPr>
            <a:r>
              <a:rPr lang="en-AU" dirty="0"/>
              <a:t>Organisational News</a:t>
            </a:r>
          </a:p>
          <a:p>
            <a:pPr marL="285750" indent="-285750">
              <a:buFont typeface="Arial" panose="020B0604020202020204" pitchFamily="34" charset="0"/>
              <a:buChar char="•"/>
            </a:pPr>
            <a:r>
              <a:rPr lang="en-AU" dirty="0"/>
              <a:t>Audience Targeting</a:t>
            </a:r>
          </a:p>
          <a:p>
            <a:endParaRPr lang="en-AU" dirty="0"/>
          </a:p>
        </p:txBody>
      </p:sp>
      <p:pic>
        <p:nvPicPr>
          <p:cNvPr id="7" name="Picture Placeholder 6">
            <a:extLst>
              <a:ext uri="{FF2B5EF4-FFF2-40B4-BE49-F238E27FC236}">
                <a16:creationId xmlns:a16="http://schemas.microsoft.com/office/drawing/2014/main" id="{E0B8BB36-66D1-4465-8213-F2054FF293AF}"/>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628" r="62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3972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A18D4-C977-41D2-B64D-9F0B72ECA309}"/>
              </a:ext>
            </a:extLst>
          </p:cNvPr>
          <p:cNvSpPr>
            <a:spLocks noGrp="1"/>
          </p:cNvSpPr>
          <p:nvPr>
            <p:ph type="title"/>
          </p:nvPr>
        </p:nvSpPr>
        <p:spPr/>
        <p:txBody>
          <a:bodyPr/>
          <a:lstStyle/>
          <a:p>
            <a:r>
              <a:rPr lang="en-AU" dirty="0"/>
              <a:t>Personalised Web Parts</a:t>
            </a:r>
          </a:p>
        </p:txBody>
      </p:sp>
      <p:pic>
        <p:nvPicPr>
          <p:cNvPr id="6" name="Picture Placeholder 5">
            <a:extLst>
              <a:ext uri="{FF2B5EF4-FFF2-40B4-BE49-F238E27FC236}">
                <a16:creationId xmlns:a16="http://schemas.microsoft.com/office/drawing/2014/main" id="{9B1A8A3D-4767-4230-85C6-043A9F8C0A13}"/>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115" r="3762"/>
          <a:stretch/>
        </p:blipFill>
        <p:spPr>
          <a:xfrm>
            <a:off x="5191183" y="1260230"/>
            <a:ext cx="6426385" cy="4115784"/>
          </a:xfrm>
        </p:spPr>
      </p:pic>
      <p:sp>
        <p:nvSpPr>
          <p:cNvPr id="4" name="Text Placeholder 3">
            <a:extLst>
              <a:ext uri="{FF2B5EF4-FFF2-40B4-BE49-F238E27FC236}">
                <a16:creationId xmlns:a16="http://schemas.microsoft.com/office/drawing/2014/main" id="{BAECC350-C0C7-45D1-A60A-49D07F3F4F70}"/>
              </a:ext>
            </a:extLst>
          </p:cNvPr>
          <p:cNvSpPr>
            <a:spLocks noGrp="1"/>
          </p:cNvSpPr>
          <p:nvPr>
            <p:ph type="body" sz="half" idx="2"/>
          </p:nvPr>
        </p:nvSpPr>
        <p:spPr/>
        <p:txBody>
          <a:bodyPr/>
          <a:lstStyle/>
          <a:p>
            <a:r>
              <a:rPr lang="en-AU" dirty="0"/>
              <a:t>Personalised Recent Sites</a:t>
            </a:r>
          </a:p>
          <a:p>
            <a:r>
              <a:rPr lang="en-AU" dirty="0"/>
              <a:t>Personalised Recent Documents</a:t>
            </a:r>
          </a:p>
          <a:p>
            <a:r>
              <a:rPr lang="en-AU" dirty="0"/>
              <a:t>Personalised News</a:t>
            </a:r>
          </a:p>
        </p:txBody>
      </p:sp>
      <p:sp>
        <p:nvSpPr>
          <p:cNvPr id="12" name="Rectangle 11">
            <a:extLst>
              <a:ext uri="{FF2B5EF4-FFF2-40B4-BE49-F238E27FC236}">
                <a16:creationId xmlns:a16="http://schemas.microsoft.com/office/drawing/2014/main" id="{592DDE12-77BA-45D0-B434-818DDC1F5772}"/>
              </a:ext>
            </a:extLst>
          </p:cNvPr>
          <p:cNvSpPr/>
          <p:nvPr/>
        </p:nvSpPr>
        <p:spPr>
          <a:xfrm>
            <a:off x="7608277" y="2631831"/>
            <a:ext cx="1817077" cy="22215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581EA4B1-9513-4FB8-A693-B996C7082A84}"/>
              </a:ext>
            </a:extLst>
          </p:cNvPr>
          <p:cNvSpPr/>
          <p:nvPr/>
        </p:nvSpPr>
        <p:spPr>
          <a:xfrm>
            <a:off x="9372600" y="2708031"/>
            <a:ext cx="1817077" cy="22215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337797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CD8D6-F792-422E-94A0-2DCFE577CE9F}"/>
              </a:ext>
            </a:extLst>
          </p:cNvPr>
          <p:cNvSpPr>
            <a:spLocks noGrp="1"/>
          </p:cNvSpPr>
          <p:nvPr>
            <p:ph type="title"/>
          </p:nvPr>
        </p:nvSpPr>
        <p:spPr/>
        <p:txBody>
          <a:bodyPr/>
          <a:lstStyle/>
          <a:p>
            <a:r>
              <a:rPr lang="en-AU" dirty="0"/>
              <a:t>Megamenu</a:t>
            </a:r>
          </a:p>
        </p:txBody>
      </p:sp>
      <p:sp>
        <p:nvSpPr>
          <p:cNvPr id="4" name="Text Placeholder 3">
            <a:extLst>
              <a:ext uri="{FF2B5EF4-FFF2-40B4-BE49-F238E27FC236}">
                <a16:creationId xmlns:a16="http://schemas.microsoft.com/office/drawing/2014/main" id="{8ED10C4C-56AC-43ED-B23E-691BE081A1D7}"/>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For site and hub navigation</a:t>
            </a:r>
          </a:p>
          <a:p>
            <a:pPr marL="285750" indent="-285750">
              <a:buFont typeface="Arial" panose="020B0604020202020204" pitchFamily="34" charset="0"/>
              <a:buChar char="•"/>
            </a:pPr>
            <a:r>
              <a:rPr lang="en-AU" dirty="0"/>
              <a:t>Multiple levels of hierarchy at once</a:t>
            </a:r>
          </a:p>
          <a:p>
            <a:pPr marL="285750" indent="-285750">
              <a:buFont typeface="Arial" panose="020B0604020202020204" pitchFamily="34" charset="0"/>
              <a:buChar char="•"/>
            </a:pPr>
            <a:r>
              <a:rPr lang="en-AU" dirty="0"/>
              <a:t>Modern structure is flat – use hubs and megamenu structure to provide a “virtual”</a:t>
            </a:r>
          </a:p>
        </p:txBody>
      </p:sp>
      <p:pic>
        <p:nvPicPr>
          <p:cNvPr id="2050" name="Picture 2" descr="Outer-loop_002_megamenu.jpg">
            <a:extLst>
              <a:ext uri="{FF2B5EF4-FFF2-40B4-BE49-F238E27FC236}">
                <a16:creationId xmlns:a16="http://schemas.microsoft.com/office/drawing/2014/main" id="{DEDFB3C3-3420-498B-8692-65ECA72DA997}"/>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7912" r="791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075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54D7F-C600-4FFB-BF46-A96C6DD09BF5}"/>
              </a:ext>
            </a:extLst>
          </p:cNvPr>
          <p:cNvSpPr>
            <a:spLocks noGrp="1"/>
          </p:cNvSpPr>
          <p:nvPr>
            <p:ph type="title"/>
          </p:nvPr>
        </p:nvSpPr>
        <p:spPr>
          <a:xfrm>
            <a:off x="839788" y="457200"/>
            <a:ext cx="3932237" cy="1600200"/>
          </a:xfrm>
        </p:spPr>
        <p:txBody>
          <a:bodyPr/>
          <a:lstStyle/>
          <a:p>
            <a:r>
              <a:rPr lang="en-AU" dirty="0"/>
              <a:t>Site Header Layouts</a:t>
            </a:r>
          </a:p>
        </p:txBody>
      </p:sp>
      <p:sp>
        <p:nvSpPr>
          <p:cNvPr id="4" name="Text Placeholder 3">
            <a:extLst>
              <a:ext uri="{FF2B5EF4-FFF2-40B4-BE49-F238E27FC236}">
                <a16:creationId xmlns:a16="http://schemas.microsoft.com/office/drawing/2014/main" id="{B63A4D39-4C72-4777-9BCC-2807D2C17C67}"/>
              </a:ext>
            </a:extLst>
          </p:cNvPr>
          <p:cNvSpPr>
            <a:spLocks noGrp="1"/>
          </p:cNvSpPr>
          <p:nvPr>
            <p:ph type="body" sz="half" idx="2"/>
          </p:nvPr>
        </p:nvSpPr>
        <p:spPr>
          <a:xfrm>
            <a:off x="839788" y="2057400"/>
            <a:ext cx="3932237" cy="3811588"/>
          </a:xfrm>
        </p:spPr>
        <p:txBody>
          <a:bodyPr/>
          <a:lstStyle/>
          <a:p>
            <a:pPr marL="285750" indent="-285750">
              <a:buFont typeface="Arial" panose="020B0604020202020204" pitchFamily="34" charset="0"/>
              <a:buChar char="•"/>
            </a:pPr>
            <a:r>
              <a:rPr lang="en-AU" dirty="0"/>
              <a:t>Standard</a:t>
            </a:r>
          </a:p>
          <a:p>
            <a:pPr marL="285750" indent="-285750">
              <a:buFont typeface="Arial" panose="020B0604020202020204" pitchFamily="34" charset="0"/>
              <a:buChar char="•"/>
            </a:pPr>
            <a:r>
              <a:rPr lang="en-AU" dirty="0"/>
              <a:t>Minimal</a:t>
            </a:r>
          </a:p>
          <a:p>
            <a:pPr marL="285750" indent="-285750">
              <a:buFont typeface="Arial" panose="020B0604020202020204" pitchFamily="34" charset="0"/>
              <a:buChar char="•"/>
            </a:pPr>
            <a:r>
              <a:rPr lang="en-AU" dirty="0"/>
              <a:t>Compact</a:t>
            </a:r>
          </a:p>
        </p:txBody>
      </p:sp>
      <p:pic>
        <p:nvPicPr>
          <p:cNvPr id="3" name="Picture 2" descr="A screenshot of a cell phone&#10;&#10;Description automatically generated">
            <a:extLst>
              <a:ext uri="{FF2B5EF4-FFF2-40B4-BE49-F238E27FC236}">
                <a16:creationId xmlns:a16="http://schemas.microsoft.com/office/drawing/2014/main" id="{47A5B974-682B-48BF-BDF2-8C2E5ECF4E14}"/>
              </a:ext>
            </a:extLst>
          </p:cNvPr>
          <p:cNvPicPr>
            <a:picLocks noChangeAspect="1"/>
          </p:cNvPicPr>
          <p:nvPr/>
        </p:nvPicPr>
        <p:blipFill>
          <a:blip r:embed="rId3"/>
          <a:stretch>
            <a:fillRect/>
          </a:stretch>
        </p:blipFill>
        <p:spPr>
          <a:xfrm>
            <a:off x="4539142" y="2905450"/>
            <a:ext cx="7083585" cy="1139795"/>
          </a:xfrm>
          <a:prstGeom prst="rect">
            <a:avLst/>
          </a:prstGeom>
        </p:spPr>
      </p:pic>
      <p:pic>
        <p:nvPicPr>
          <p:cNvPr id="7" name="Picture 6">
            <a:extLst>
              <a:ext uri="{FF2B5EF4-FFF2-40B4-BE49-F238E27FC236}">
                <a16:creationId xmlns:a16="http://schemas.microsoft.com/office/drawing/2014/main" id="{761C2860-2008-457C-9D7B-228759C234BA}"/>
              </a:ext>
            </a:extLst>
          </p:cNvPr>
          <p:cNvPicPr>
            <a:picLocks noChangeAspect="1"/>
          </p:cNvPicPr>
          <p:nvPr/>
        </p:nvPicPr>
        <p:blipFill>
          <a:blip r:embed="rId4"/>
          <a:stretch>
            <a:fillRect/>
          </a:stretch>
        </p:blipFill>
        <p:spPr>
          <a:xfrm>
            <a:off x="4490476" y="4621372"/>
            <a:ext cx="7083585" cy="1024073"/>
          </a:xfrm>
          <a:prstGeom prst="rect">
            <a:avLst/>
          </a:prstGeom>
        </p:spPr>
      </p:pic>
      <p:pic>
        <p:nvPicPr>
          <p:cNvPr id="8" name="Picture 7">
            <a:extLst>
              <a:ext uri="{FF2B5EF4-FFF2-40B4-BE49-F238E27FC236}">
                <a16:creationId xmlns:a16="http://schemas.microsoft.com/office/drawing/2014/main" id="{840D70D4-4B46-4334-80B4-B77D91FEEA9B}"/>
              </a:ext>
            </a:extLst>
          </p:cNvPr>
          <p:cNvPicPr>
            <a:picLocks noChangeAspect="1"/>
          </p:cNvPicPr>
          <p:nvPr/>
        </p:nvPicPr>
        <p:blipFill>
          <a:blip r:embed="rId5"/>
          <a:stretch>
            <a:fillRect/>
          </a:stretch>
        </p:blipFill>
        <p:spPr>
          <a:xfrm>
            <a:off x="4587809" y="1118340"/>
            <a:ext cx="6986252" cy="1267066"/>
          </a:xfrm>
          <a:prstGeom prst="rect">
            <a:avLst/>
          </a:prstGeom>
        </p:spPr>
      </p:pic>
      <p:sp>
        <p:nvSpPr>
          <p:cNvPr id="12" name="Title 1">
            <a:extLst>
              <a:ext uri="{FF2B5EF4-FFF2-40B4-BE49-F238E27FC236}">
                <a16:creationId xmlns:a16="http://schemas.microsoft.com/office/drawing/2014/main" id="{8FD529E5-80D7-4DB7-98B9-94A41F950FF5}"/>
              </a:ext>
            </a:extLst>
          </p:cNvPr>
          <p:cNvSpPr txBox="1">
            <a:spLocks/>
          </p:cNvSpPr>
          <p:nvPr/>
        </p:nvSpPr>
        <p:spPr>
          <a:xfrm>
            <a:off x="769451" y="3406337"/>
            <a:ext cx="3503612" cy="63890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AU" dirty="0"/>
              <a:t>Site Footer	</a:t>
            </a:r>
          </a:p>
        </p:txBody>
      </p:sp>
      <p:sp>
        <p:nvSpPr>
          <p:cNvPr id="14" name="Text Placeholder 3">
            <a:extLst>
              <a:ext uri="{FF2B5EF4-FFF2-40B4-BE49-F238E27FC236}">
                <a16:creationId xmlns:a16="http://schemas.microsoft.com/office/drawing/2014/main" id="{ED341CB4-3A56-42A3-BA50-DB99515F0229}"/>
              </a:ext>
            </a:extLst>
          </p:cNvPr>
          <p:cNvSpPr txBox="1">
            <a:spLocks/>
          </p:cNvSpPr>
          <p:nvPr/>
        </p:nvSpPr>
        <p:spPr>
          <a:xfrm>
            <a:off x="769451" y="4045245"/>
            <a:ext cx="3503612" cy="147710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indent="-285750">
              <a:buFont typeface="Arial" panose="020B0604020202020204" pitchFamily="34" charset="0"/>
              <a:buChar char="•"/>
            </a:pPr>
            <a:r>
              <a:rPr lang="en-AU"/>
              <a:t>Add site footer that will show at bottom of each page</a:t>
            </a:r>
          </a:p>
          <a:p>
            <a:pPr marL="285750" indent="-285750">
              <a:buFont typeface="Arial" panose="020B0604020202020204" pitchFamily="34" charset="0"/>
              <a:buChar char="•"/>
            </a:pPr>
            <a:r>
              <a:rPr lang="en-AU"/>
              <a:t>No need to develop it anymore!</a:t>
            </a:r>
            <a:endParaRPr lang="en-AU" dirty="0"/>
          </a:p>
        </p:txBody>
      </p:sp>
    </p:spTree>
    <p:extLst>
      <p:ext uri="{BB962C8B-B14F-4D97-AF65-F5344CB8AC3E}">
        <p14:creationId xmlns:p14="http://schemas.microsoft.com/office/powerpoint/2010/main" val="2812316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D1C7B-DEED-4D06-890B-95CCEBFD3BB2}"/>
              </a:ext>
            </a:extLst>
          </p:cNvPr>
          <p:cNvSpPr>
            <a:spLocks noGrp="1"/>
          </p:cNvSpPr>
          <p:nvPr>
            <p:ph type="title"/>
          </p:nvPr>
        </p:nvSpPr>
        <p:spPr>
          <a:xfrm>
            <a:off x="839788" y="457200"/>
            <a:ext cx="3932237" cy="1600200"/>
          </a:xfrm>
        </p:spPr>
        <p:txBody>
          <a:bodyPr/>
          <a:lstStyle/>
          <a:p>
            <a:r>
              <a:rPr lang="en-AU" dirty="0"/>
              <a:t>Page Title Region</a:t>
            </a:r>
          </a:p>
        </p:txBody>
      </p:sp>
      <p:sp>
        <p:nvSpPr>
          <p:cNvPr id="4" name="Text Placeholder 3">
            <a:extLst>
              <a:ext uri="{FF2B5EF4-FFF2-40B4-BE49-F238E27FC236}">
                <a16:creationId xmlns:a16="http://schemas.microsoft.com/office/drawing/2014/main" id="{57218B61-A148-4AB9-AD79-F891D6EAE720}"/>
              </a:ext>
            </a:extLst>
          </p:cNvPr>
          <p:cNvSpPr>
            <a:spLocks noGrp="1"/>
          </p:cNvSpPr>
          <p:nvPr>
            <p:ph type="body" sz="half" idx="2"/>
          </p:nvPr>
        </p:nvSpPr>
        <p:spPr>
          <a:xfrm>
            <a:off x="839788" y="2057400"/>
            <a:ext cx="3932237" cy="3811588"/>
          </a:xfrm>
        </p:spPr>
        <p:txBody>
          <a:bodyPr/>
          <a:lstStyle/>
          <a:p>
            <a:pPr marL="285750" indent="-285750">
              <a:buFont typeface="Arial" panose="020B0604020202020204" pitchFamily="34" charset="0"/>
              <a:buChar char="•"/>
            </a:pPr>
            <a:r>
              <a:rPr lang="en-AU" dirty="0"/>
              <a:t>Several layout option</a:t>
            </a:r>
          </a:p>
          <a:p>
            <a:pPr marL="285750" indent="-285750">
              <a:buFont typeface="Arial" panose="020B0604020202020204" pitchFamily="34" charset="0"/>
              <a:buChar char="•"/>
            </a:pPr>
            <a:r>
              <a:rPr lang="en-AU" dirty="0"/>
              <a:t>Alignment of text overlay</a:t>
            </a:r>
          </a:p>
          <a:p>
            <a:pPr marL="285750" indent="-285750">
              <a:buFont typeface="Arial" panose="020B0604020202020204" pitchFamily="34" charset="0"/>
              <a:buChar char="•"/>
            </a:pPr>
            <a:r>
              <a:rPr lang="en-AU" dirty="0"/>
              <a:t>Text labels</a:t>
            </a:r>
          </a:p>
          <a:p>
            <a:pPr marL="285750" indent="-285750">
              <a:buFont typeface="Arial" panose="020B0604020202020204" pitchFamily="34" charset="0"/>
              <a:buChar char="•"/>
            </a:pPr>
            <a:r>
              <a:rPr lang="en-AU" dirty="0"/>
              <a:t>Published date</a:t>
            </a:r>
          </a:p>
          <a:p>
            <a:pPr marL="285750" indent="-285750">
              <a:buFont typeface="Arial" panose="020B0604020202020204" pitchFamily="34" charset="0"/>
              <a:buChar char="•"/>
            </a:pPr>
            <a:endParaRPr lang="en-AU" dirty="0"/>
          </a:p>
          <a:p>
            <a:pPr marL="285750" indent="-285750">
              <a:buFont typeface="Arial" panose="020B0604020202020204" pitchFamily="34" charset="0"/>
              <a:buChar char="•"/>
            </a:pPr>
            <a:endParaRPr lang="en-AU" dirty="0"/>
          </a:p>
        </p:txBody>
      </p:sp>
      <p:pic>
        <p:nvPicPr>
          <p:cNvPr id="7" name="Picture 6">
            <a:extLst>
              <a:ext uri="{FF2B5EF4-FFF2-40B4-BE49-F238E27FC236}">
                <a16:creationId xmlns:a16="http://schemas.microsoft.com/office/drawing/2014/main" id="{CC9A8F7E-1C56-4E24-9DAA-7A33F176A14D}"/>
              </a:ext>
            </a:extLst>
          </p:cNvPr>
          <p:cNvPicPr>
            <a:picLocks noChangeAspect="1"/>
          </p:cNvPicPr>
          <p:nvPr/>
        </p:nvPicPr>
        <p:blipFill>
          <a:blip r:embed="rId3"/>
          <a:stretch>
            <a:fillRect/>
          </a:stretch>
        </p:blipFill>
        <p:spPr>
          <a:xfrm>
            <a:off x="5058846" y="1497379"/>
            <a:ext cx="6620176" cy="4222746"/>
          </a:xfrm>
          <a:prstGeom prst="rect">
            <a:avLst/>
          </a:prstGeom>
        </p:spPr>
      </p:pic>
      <p:sp>
        <p:nvSpPr>
          <p:cNvPr id="8" name="Rectangle 7">
            <a:extLst>
              <a:ext uri="{FF2B5EF4-FFF2-40B4-BE49-F238E27FC236}">
                <a16:creationId xmlns:a16="http://schemas.microsoft.com/office/drawing/2014/main" id="{82A960F5-6D7B-40E8-85F2-53F49D8E8453}"/>
              </a:ext>
            </a:extLst>
          </p:cNvPr>
          <p:cNvSpPr/>
          <p:nvPr/>
        </p:nvSpPr>
        <p:spPr>
          <a:xfrm>
            <a:off x="5058846" y="2192215"/>
            <a:ext cx="4987831" cy="2098431"/>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E29BE7A8-CCBB-4564-93C0-DBF2A23EAE42}"/>
              </a:ext>
            </a:extLst>
          </p:cNvPr>
          <p:cNvSpPr/>
          <p:nvPr/>
        </p:nvSpPr>
        <p:spPr>
          <a:xfrm>
            <a:off x="5058846" y="2192215"/>
            <a:ext cx="4987831" cy="2098431"/>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AU"/>
          </a:p>
        </p:txBody>
      </p:sp>
    </p:spTree>
    <p:extLst>
      <p:ext uri="{BB962C8B-B14F-4D97-AF65-F5344CB8AC3E}">
        <p14:creationId xmlns:p14="http://schemas.microsoft.com/office/powerpoint/2010/main" val="1892322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1"/>
                                        </p:tgtEl>
                                      </p:cBhvr>
                                    </p:animEffect>
                                    <p:animScale>
                                      <p:cBhvr>
                                        <p:cTn id="7"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1934E-6435-4431-90A9-50A410DE36CE}"/>
              </a:ext>
            </a:extLst>
          </p:cNvPr>
          <p:cNvSpPr>
            <a:spLocks noGrp="1"/>
          </p:cNvSpPr>
          <p:nvPr>
            <p:ph type="title"/>
          </p:nvPr>
        </p:nvSpPr>
        <p:spPr/>
        <p:txBody>
          <a:bodyPr/>
          <a:lstStyle/>
          <a:p>
            <a:r>
              <a:rPr lang="en-AU" dirty="0"/>
              <a:t>Page Section Background Shading</a:t>
            </a:r>
          </a:p>
        </p:txBody>
      </p:sp>
      <p:sp>
        <p:nvSpPr>
          <p:cNvPr id="4" name="Text Placeholder 3">
            <a:extLst>
              <a:ext uri="{FF2B5EF4-FFF2-40B4-BE49-F238E27FC236}">
                <a16:creationId xmlns:a16="http://schemas.microsoft.com/office/drawing/2014/main" id="{D2B6B8F8-E4A5-4A53-86DB-FEA1CBFC775B}"/>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Set different colours for the page section backgrounds (or leave them white)</a:t>
            </a:r>
          </a:p>
          <a:p>
            <a:pPr marL="285750" indent="-285750">
              <a:buFont typeface="Arial" panose="020B0604020202020204" pitchFamily="34" charset="0"/>
              <a:buChar char="•"/>
            </a:pPr>
            <a:endParaRPr lang="en-AU" dirty="0"/>
          </a:p>
        </p:txBody>
      </p:sp>
      <p:pic>
        <p:nvPicPr>
          <p:cNvPr id="1026" name="Picture 2" descr="Inner-loop_007_sections-shading.jpg">
            <a:extLst>
              <a:ext uri="{FF2B5EF4-FFF2-40B4-BE49-F238E27FC236}">
                <a16:creationId xmlns:a16="http://schemas.microsoft.com/office/drawing/2014/main" id="{D65A1C4B-A67B-40E6-9E25-1F77168509E3}"/>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11018" r="1101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120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C418C-68C8-447B-816B-AF17D7A59266}"/>
              </a:ext>
            </a:extLst>
          </p:cNvPr>
          <p:cNvSpPr>
            <a:spLocks noGrp="1"/>
          </p:cNvSpPr>
          <p:nvPr>
            <p:ph type="title"/>
          </p:nvPr>
        </p:nvSpPr>
        <p:spPr/>
        <p:txBody>
          <a:bodyPr/>
          <a:lstStyle/>
          <a:p>
            <a:r>
              <a:rPr lang="en-AU" dirty="0"/>
              <a:t>Page Designs</a:t>
            </a:r>
          </a:p>
        </p:txBody>
      </p:sp>
      <p:sp>
        <p:nvSpPr>
          <p:cNvPr id="4" name="Text Placeholder 3">
            <a:extLst>
              <a:ext uri="{FF2B5EF4-FFF2-40B4-BE49-F238E27FC236}">
                <a16:creationId xmlns:a16="http://schemas.microsoft.com/office/drawing/2014/main" id="{61BDDD34-59F1-4B48-82B0-243C0DBDCE0E}"/>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Save an existing page as a page design</a:t>
            </a:r>
          </a:p>
          <a:p>
            <a:pPr marL="285750" indent="-285750">
              <a:buFont typeface="Arial" panose="020B0604020202020204" pitchFamily="34" charset="0"/>
              <a:buChar char="•"/>
            </a:pPr>
            <a:r>
              <a:rPr lang="en-AU" dirty="0"/>
              <a:t>Users can create new pages based on a saved page design</a:t>
            </a:r>
          </a:p>
        </p:txBody>
      </p:sp>
      <p:pic>
        <p:nvPicPr>
          <p:cNvPr id="2050" name="Picture 2" descr="Inner-loop_008_page-designs.jpg">
            <a:extLst>
              <a:ext uri="{FF2B5EF4-FFF2-40B4-BE49-F238E27FC236}">
                <a16:creationId xmlns:a16="http://schemas.microsoft.com/office/drawing/2014/main" id="{B412E11D-33D6-4FB9-AC38-60BC1E9F81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93" y="457199"/>
            <a:ext cx="6837286" cy="5468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8547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9B96B-F98E-4B92-A57E-3BF5B4E63076}"/>
              </a:ext>
            </a:extLst>
          </p:cNvPr>
          <p:cNvSpPr>
            <a:spLocks noGrp="1"/>
          </p:cNvSpPr>
          <p:nvPr>
            <p:ph type="title"/>
          </p:nvPr>
        </p:nvSpPr>
        <p:spPr/>
        <p:txBody>
          <a:bodyPr/>
          <a:lstStyle/>
          <a:p>
            <a:r>
              <a:rPr lang="en-AU" dirty="0"/>
              <a:t>Central Asset Library</a:t>
            </a:r>
          </a:p>
        </p:txBody>
      </p:sp>
      <p:sp>
        <p:nvSpPr>
          <p:cNvPr id="4" name="Text Placeholder 3">
            <a:extLst>
              <a:ext uri="{FF2B5EF4-FFF2-40B4-BE49-F238E27FC236}">
                <a16:creationId xmlns:a16="http://schemas.microsoft.com/office/drawing/2014/main" id="{39806864-BEE9-4D5A-947F-3FC78DBA0F77}"/>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Company approved images that everyone can leverage</a:t>
            </a:r>
          </a:p>
          <a:p>
            <a:pPr marL="285750" indent="-285750">
              <a:buFont typeface="Arial" panose="020B0604020202020204" pitchFamily="34" charset="0"/>
              <a:buChar char="•"/>
            </a:pPr>
            <a:r>
              <a:rPr lang="en-AU" dirty="0"/>
              <a:t>Use in title regions and image webpart</a:t>
            </a:r>
          </a:p>
        </p:txBody>
      </p:sp>
      <p:pic>
        <p:nvPicPr>
          <p:cNvPr id="9" name="Picture 8">
            <a:extLst>
              <a:ext uri="{FF2B5EF4-FFF2-40B4-BE49-F238E27FC236}">
                <a16:creationId xmlns:a16="http://schemas.microsoft.com/office/drawing/2014/main" id="{0F7B5F46-850E-45B8-8E68-4DF51B3AFC01}"/>
              </a:ext>
            </a:extLst>
          </p:cNvPr>
          <p:cNvPicPr>
            <a:picLocks noChangeAspect="1"/>
          </p:cNvPicPr>
          <p:nvPr/>
        </p:nvPicPr>
        <p:blipFill>
          <a:blip r:embed="rId3"/>
          <a:stretch>
            <a:fillRect/>
          </a:stretch>
        </p:blipFill>
        <p:spPr>
          <a:xfrm>
            <a:off x="5462247" y="1042246"/>
            <a:ext cx="6003628" cy="4621107"/>
          </a:xfrm>
          <a:prstGeom prst="rect">
            <a:avLst/>
          </a:prstGeom>
        </p:spPr>
      </p:pic>
    </p:spTree>
    <p:extLst>
      <p:ext uri="{BB962C8B-B14F-4D97-AF65-F5344CB8AC3E}">
        <p14:creationId xmlns:p14="http://schemas.microsoft.com/office/powerpoint/2010/main" val="175059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D4A78-DEBA-48AD-91B0-2FA7D6D14F00}"/>
              </a:ext>
            </a:extLst>
          </p:cNvPr>
          <p:cNvSpPr>
            <a:spLocks noGrp="1"/>
          </p:cNvSpPr>
          <p:nvPr>
            <p:ph type="title"/>
          </p:nvPr>
        </p:nvSpPr>
        <p:spPr/>
        <p:txBody>
          <a:bodyPr/>
          <a:lstStyle/>
          <a:p>
            <a:r>
              <a:rPr lang="en-AU" dirty="0"/>
              <a:t>Quick Links Layout</a:t>
            </a:r>
          </a:p>
        </p:txBody>
      </p:sp>
      <p:sp>
        <p:nvSpPr>
          <p:cNvPr id="4" name="Text Placeholder 3">
            <a:extLst>
              <a:ext uri="{FF2B5EF4-FFF2-40B4-BE49-F238E27FC236}">
                <a16:creationId xmlns:a16="http://schemas.microsoft.com/office/drawing/2014/main" id="{2A518A83-A1EB-42A1-8F56-5F108BFB2003}"/>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6 layout options</a:t>
            </a:r>
          </a:p>
          <a:p>
            <a:pPr marL="285750" indent="-285750">
              <a:buFont typeface="Arial" panose="020B0604020202020204" pitchFamily="34" charset="0"/>
              <a:buChar char="•"/>
            </a:pPr>
            <a:r>
              <a:rPr lang="en-AU" dirty="0"/>
              <a:t>Custom images or Office UI Fabric icons</a:t>
            </a:r>
          </a:p>
          <a:p>
            <a:pPr marL="285750" indent="-285750">
              <a:buFont typeface="Arial" panose="020B0604020202020204" pitchFamily="34" charset="0"/>
              <a:buChar char="•"/>
            </a:pPr>
            <a:r>
              <a:rPr lang="en-AU" dirty="0"/>
              <a:t>Multi-line titles</a:t>
            </a:r>
          </a:p>
          <a:p>
            <a:pPr marL="285750" indent="-285750">
              <a:buFont typeface="Arial" panose="020B0604020202020204" pitchFamily="34" charset="0"/>
              <a:buChar char="•"/>
            </a:pPr>
            <a:r>
              <a:rPr lang="en-AU" dirty="0"/>
              <a:t>Descriptions</a:t>
            </a:r>
          </a:p>
          <a:p>
            <a:pPr marL="285750" indent="-285750">
              <a:buFont typeface="Arial" panose="020B0604020202020204" pitchFamily="34" charset="0"/>
              <a:buChar char="•"/>
            </a:pPr>
            <a:r>
              <a:rPr lang="en-AU" dirty="0"/>
              <a:t>Much more</a:t>
            </a:r>
          </a:p>
          <a:p>
            <a:pPr marL="285750" indent="-285750">
              <a:buFont typeface="Arial" panose="020B0604020202020204" pitchFamily="34" charset="0"/>
              <a:buChar char="•"/>
            </a:pPr>
            <a:endParaRPr lang="en-AU" dirty="0"/>
          </a:p>
        </p:txBody>
      </p:sp>
      <p:pic>
        <p:nvPicPr>
          <p:cNvPr id="5" name="Picture 4">
            <a:extLst>
              <a:ext uri="{FF2B5EF4-FFF2-40B4-BE49-F238E27FC236}">
                <a16:creationId xmlns:a16="http://schemas.microsoft.com/office/drawing/2014/main" id="{C9EF6E5F-A460-44F5-A9F4-E178F193D8B7}"/>
              </a:ext>
            </a:extLst>
          </p:cNvPr>
          <p:cNvPicPr>
            <a:picLocks noChangeAspect="1"/>
          </p:cNvPicPr>
          <p:nvPr/>
        </p:nvPicPr>
        <p:blipFill>
          <a:blip r:embed="rId3"/>
          <a:stretch>
            <a:fillRect/>
          </a:stretch>
        </p:blipFill>
        <p:spPr>
          <a:xfrm>
            <a:off x="4909771" y="1189892"/>
            <a:ext cx="6895732" cy="3733799"/>
          </a:xfrm>
          <a:prstGeom prst="rect">
            <a:avLst/>
          </a:prstGeom>
        </p:spPr>
      </p:pic>
    </p:spTree>
    <p:extLst>
      <p:ext uri="{BB962C8B-B14F-4D97-AF65-F5344CB8AC3E}">
        <p14:creationId xmlns:p14="http://schemas.microsoft.com/office/powerpoint/2010/main" val="903045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8AABD-2210-404F-B498-58471DF72229}"/>
              </a:ext>
            </a:extLst>
          </p:cNvPr>
          <p:cNvSpPr>
            <a:spLocks noGrp="1"/>
          </p:cNvSpPr>
          <p:nvPr>
            <p:ph type="title"/>
          </p:nvPr>
        </p:nvSpPr>
        <p:spPr/>
        <p:txBody>
          <a:bodyPr/>
          <a:lstStyle/>
          <a:p>
            <a:r>
              <a:rPr lang="en-AU" dirty="0"/>
              <a:t>Other Intranet Announcements</a:t>
            </a:r>
          </a:p>
        </p:txBody>
      </p:sp>
      <p:sp>
        <p:nvSpPr>
          <p:cNvPr id="3" name="Picture Placeholder 2">
            <a:extLst>
              <a:ext uri="{FF2B5EF4-FFF2-40B4-BE49-F238E27FC236}">
                <a16:creationId xmlns:a16="http://schemas.microsoft.com/office/drawing/2014/main" id="{F40D645D-651C-4E48-9639-FAF6547A1830}"/>
              </a:ext>
            </a:extLst>
          </p:cNvPr>
          <p:cNvSpPr>
            <a:spLocks noGrp="1"/>
          </p:cNvSpPr>
          <p:nvPr>
            <p:ph type="pic" idx="1"/>
          </p:nvPr>
        </p:nvSpPr>
        <p:spPr/>
      </p:sp>
      <p:sp>
        <p:nvSpPr>
          <p:cNvPr id="4" name="Text Placeholder 3">
            <a:extLst>
              <a:ext uri="{FF2B5EF4-FFF2-40B4-BE49-F238E27FC236}">
                <a16:creationId xmlns:a16="http://schemas.microsoft.com/office/drawing/2014/main" id="{89D6C333-DBF5-4C60-8445-DB44C650A7C3}"/>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Countdown timer webpart</a:t>
            </a:r>
          </a:p>
          <a:p>
            <a:pPr marL="285750" indent="-285750">
              <a:buFont typeface="Arial" panose="020B0604020202020204" pitchFamily="34" charset="0"/>
              <a:buChar char="•"/>
            </a:pPr>
            <a:r>
              <a:rPr lang="en-AU" dirty="0"/>
              <a:t>Enable communications site at root of the tenant</a:t>
            </a:r>
          </a:p>
        </p:txBody>
      </p:sp>
    </p:spTree>
    <p:extLst>
      <p:ext uri="{BB962C8B-B14F-4D97-AF65-F5344CB8AC3E}">
        <p14:creationId xmlns:p14="http://schemas.microsoft.com/office/powerpoint/2010/main" val="783053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148" name="Picture 4" descr="http://handsontek.net/images/SharePoint/Ignite%202018/RM%20Modern%20Pages.jpg">
            <a:extLst>
              <a:ext uri="{FF2B5EF4-FFF2-40B4-BE49-F238E27FC236}">
                <a16:creationId xmlns:a16="http://schemas.microsoft.com/office/drawing/2014/main" id="{40B7CBF2-A826-43C7-BAC0-E0BE41569F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2178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4904F8-41AB-4948-AAAC-45235DCE7A11}"/>
              </a:ext>
            </a:extLst>
          </p:cNvPr>
          <p:cNvPicPr>
            <a:picLocks noChangeAspect="1"/>
          </p:cNvPicPr>
          <p:nvPr/>
        </p:nvPicPr>
        <p:blipFill>
          <a:blip r:embed="rId2"/>
          <a:stretch>
            <a:fillRect/>
          </a:stretch>
        </p:blipFill>
        <p:spPr>
          <a:xfrm>
            <a:off x="0" y="0"/>
            <a:ext cx="12462112" cy="6858000"/>
          </a:xfrm>
          <a:prstGeom prst="rect">
            <a:avLst/>
          </a:prstGeom>
        </p:spPr>
      </p:pic>
      <p:sp>
        <p:nvSpPr>
          <p:cNvPr id="2" name="Title 1">
            <a:extLst>
              <a:ext uri="{FF2B5EF4-FFF2-40B4-BE49-F238E27FC236}">
                <a16:creationId xmlns:a16="http://schemas.microsoft.com/office/drawing/2014/main" id="{AE9808AE-B1CC-492E-AAF0-504F00C95E8B}"/>
              </a:ext>
            </a:extLst>
          </p:cNvPr>
          <p:cNvSpPr>
            <a:spLocks noGrp="1"/>
          </p:cNvSpPr>
          <p:nvPr>
            <p:ph type="title"/>
          </p:nvPr>
        </p:nvSpPr>
        <p:spPr/>
        <p:txBody>
          <a:bodyPr/>
          <a:lstStyle/>
          <a:p>
            <a:r>
              <a:rPr lang="en-AU" dirty="0">
                <a:solidFill>
                  <a:schemeClr val="bg1"/>
                </a:solidFill>
              </a:rPr>
              <a:t>Hub Sites</a:t>
            </a:r>
          </a:p>
        </p:txBody>
      </p:sp>
      <p:sp>
        <p:nvSpPr>
          <p:cNvPr id="3" name="Text Placeholder 2">
            <a:extLst>
              <a:ext uri="{FF2B5EF4-FFF2-40B4-BE49-F238E27FC236}">
                <a16:creationId xmlns:a16="http://schemas.microsoft.com/office/drawing/2014/main" id="{502B2068-9FF3-47D9-908E-52B53E27D010}"/>
              </a:ext>
            </a:extLst>
          </p:cNvPr>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211400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4A6AE-8068-4324-9AF2-4B60667A45B6}"/>
              </a:ext>
            </a:extLst>
          </p:cNvPr>
          <p:cNvSpPr>
            <a:spLocks noGrp="1"/>
          </p:cNvSpPr>
          <p:nvPr>
            <p:ph type="title"/>
          </p:nvPr>
        </p:nvSpPr>
        <p:spPr/>
        <p:txBody>
          <a:bodyPr/>
          <a:lstStyle/>
          <a:p>
            <a:r>
              <a:rPr lang="en-AU" dirty="0"/>
              <a:t>New Hub Features</a:t>
            </a:r>
          </a:p>
        </p:txBody>
      </p:sp>
      <p:sp>
        <p:nvSpPr>
          <p:cNvPr id="4" name="Text Placeholder 3">
            <a:extLst>
              <a:ext uri="{FF2B5EF4-FFF2-40B4-BE49-F238E27FC236}">
                <a16:creationId xmlns:a16="http://schemas.microsoft.com/office/drawing/2014/main" id="{953A8E3A-4AFD-4BD3-ABC9-62683BDCA0BA}"/>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Create associated site from hub</a:t>
            </a:r>
          </a:p>
          <a:p>
            <a:pPr marL="285750" indent="-285750">
              <a:buFont typeface="Arial" panose="020B0604020202020204" pitchFamily="34" charset="0"/>
              <a:buChar char="•"/>
            </a:pPr>
            <a:r>
              <a:rPr lang="en-AU" dirty="0"/>
              <a:t>Approval process when associating site to hub</a:t>
            </a:r>
          </a:p>
          <a:p>
            <a:pPr marL="285750" indent="-285750">
              <a:buFont typeface="Arial" panose="020B0604020202020204" pitchFamily="34" charset="0"/>
              <a:buChar char="•"/>
            </a:pPr>
            <a:r>
              <a:rPr lang="en-AU" dirty="0"/>
              <a:t>Limit increase to 100 hub sites per tenant</a:t>
            </a:r>
          </a:p>
        </p:txBody>
      </p:sp>
      <p:pic>
        <p:nvPicPr>
          <p:cNvPr id="5" name="Picture 4">
            <a:extLst>
              <a:ext uri="{FF2B5EF4-FFF2-40B4-BE49-F238E27FC236}">
                <a16:creationId xmlns:a16="http://schemas.microsoft.com/office/drawing/2014/main" id="{5B5E6622-5717-411F-98FC-06B4AA0ACD98}"/>
              </a:ext>
            </a:extLst>
          </p:cNvPr>
          <p:cNvPicPr>
            <a:picLocks noChangeAspect="1"/>
          </p:cNvPicPr>
          <p:nvPr/>
        </p:nvPicPr>
        <p:blipFill>
          <a:blip r:embed="rId3"/>
          <a:stretch>
            <a:fillRect/>
          </a:stretch>
        </p:blipFill>
        <p:spPr>
          <a:xfrm>
            <a:off x="5490939" y="945119"/>
            <a:ext cx="6034863" cy="4923869"/>
          </a:xfrm>
          <a:prstGeom prst="rect">
            <a:avLst/>
          </a:prstGeom>
        </p:spPr>
      </p:pic>
    </p:spTree>
    <p:extLst>
      <p:ext uri="{BB962C8B-B14F-4D97-AF65-F5344CB8AC3E}">
        <p14:creationId xmlns:p14="http://schemas.microsoft.com/office/powerpoint/2010/main" val="38281902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41AC5-A170-43E9-9D4C-7CF7A19CC5C8}"/>
              </a:ext>
            </a:extLst>
          </p:cNvPr>
          <p:cNvSpPr>
            <a:spLocks noGrp="1"/>
          </p:cNvSpPr>
          <p:nvPr>
            <p:ph type="title"/>
          </p:nvPr>
        </p:nvSpPr>
        <p:spPr/>
        <p:txBody>
          <a:bodyPr/>
          <a:lstStyle/>
          <a:p>
            <a:r>
              <a:rPr lang="en-AU" dirty="0"/>
              <a:t>Manage in Admin </a:t>
            </a:r>
            <a:r>
              <a:rPr lang="en-AU" dirty="0" err="1"/>
              <a:t>Center</a:t>
            </a:r>
            <a:endParaRPr lang="en-AU" dirty="0"/>
          </a:p>
        </p:txBody>
      </p:sp>
      <p:sp>
        <p:nvSpPr>
          <p:cNvPr id="4" name="Text Placeholder 3">
            <a:extLst>
              <a:ext uri="{FF2B5EF4-FFF2-40B4-BE49-F238E27FC236}">
                <a16:creationId xmlns:a16="http://schemas.microsoft.com/office/drawing/2014/main" id="{C1BF9469-C284-486C-88DF-D4BAA7122FCD}"/>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Create</a:t>
            </a:r>
          </a:p>
          <a:p>
            <a:pPr marL="285750" indent="-285750">
              <a:buFont typeface="Arial" panose="020B0604020202020204" pitchFamily="34" charset="0"/>
              <a:buChar char="•"/>
            </a:pPr>
            <a:r>
              <a:rPr lang="en-AU" dirty="0"/>
              <a:t>Associate/disassociate</a:t>
            </a:r>
          </a:p>
          <a:p>
            <a:pPr marL="285750" indent="-285750">
              <a:buFont typeface="Arial" panose="020B0604020202020204" pitchFamily="34" charset="0"/>
              <a:buChar char="•"/>
            </a:pPr>
            <a:r>
              <a:rPr lang="en-AU" dirty="0"/>
              <a:t>Report</a:t>
            </a:r>
          </a:p>
        </p:txBody>
      </p:sp>
      <p:pic>
        <p:nvPicPr>
          <p:cNvPr id="7170" name="Picture 2" descr="Outer-loop_007_hub-site-spo-admin-center.jpg">
            <a:extLst>
              <a:ext uri="{FF2B5EF4-FFF2-40B4-BE49-F238E27FC236}">
                <a16:creationId xmlns:a16="http://schemas.microsoft.com/office/drawing/2014/main" id="{8CD90696-7346-480C-B783-DCA3F0CD73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7865" y="1021861"/>
            <a:ext cx="7686159" cy="484712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E51CDDE4-DA97-4067-B7CD-B7375B3F29EF}"/>
              </a:ext>
            </a:extLst>
          </p:cNvPr>
          <p:cNvSpPr/>
          <p:nvPr/>
        </p:nvSpPr>
        <p:spPr>
          <a:xfrm>
            <a:off x="8985738" y="1910862"/>
            <a:ext cx="1084385" cy="1354015"/>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AU"/>
          </a:p>
        </p:txBody>
      </p:sp>
      <p:sp>
        <p:nvSpPr>
          <p:cNvPr id="7" name="Rectangle 6">
            <a:extLst>
              <a:ext uri="{FF2B5EF4-FFF2-40B4-BE49-F238E27FC236}">
                <a16:creationId xmlns:a16="http://schemas.microsoft.com/office/drawing/2014/main" id="{F0E34DAA-CFCF-4065-9505-82ADC5E38E35}"/>
              </a:ext>
            </a:extLst>
          </p:cNvPr>
          <p:cNvSpPr/>
          <p:nvPr/>
        </p:nvSpPr>
        <p:spPr>
          <a:xfrm>
            <a:off x="7297615" y="1635371"/>
            <a:ext cx="1084385" cy="674076"/>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AU"/>
          </a:p>
        </p:txBody>
      </p:sp>
    </p:spTree>
    <p:extLst>
      <p:ext uri="{BB962C8B-B14F-4D97-AF65-F5344CB8AC3E}">
        <p14:creationId xmlns:p14="http://schemas.microsoft.com/office/powerpoint/2010/main" val="1757521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39E39-BAD4-4321-9AB6-9EA5533E3574}"/>
              </a:ext>
            </a:extLst>
          </p:cNvPr>
          <p:cNvSpPr>
            <a:spLocks noGrp="1"/>
          </p:cNvSpPr>
          <p:nvPr>
            <p:ph type="title"/>
          </p:nvPr>
        </p:nvSpPr>
        <p:spPr/>
        <p:txBody>
          <a:bodyPr/>
          <a:lstStyle/>
          <a:p>
            <a:r>
              <a:rPr lang="en-AU" dirty="0"/>
              <a:t>Events Web Part rollup</a:t>
            </a:r>
          </a:p>
        </p:txBody>
      </p:sp>
      <p:sp>
        <p:nvSpPr>
          <p:cNvPr id="4" name="Text Placeholder 3">
            <a:extLst>
              <a:ext uri="{FF2B5EF4-FFF2-40B4-BE49-F238E27FC236}">
                <a16:creationId xmlns:a16="http://schemas.microsoft.com/office/drawing/2014/main" id="{75DDC824-9C32-4AC8-BD0D-4BB6D47EA34F}"/>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Roll events up from associated sites</a:t>
            </a:r>
          </a:p>
          <a:p>
            <a:pPr marL="285750" indent="-285750">
              <a:buFont typeface="Arial" panose="020B0604020202020204" pitchFamily="34" charset="0"/>
              <a:buChar char="•"/>
            </a:pPr>
            <a:r>
              <a:rPr lang="en-AU" dirty="0"/>
              <a:t>News already has this functionality</a:t>
            </a:r>
          </a:p>
          <a:p>
            <a:endParaRPr lang="en-AU" dirty="0"/>
          </a:p>
        </p:txBody>
      </p:sp>
      <p:pic>
        <p:nvPicPr>
          <p:cNvPr id="5" name="Picture 4">
            <a:extLst>
              <a:ext uri="{FF2B5EF4-FFF2-40B4-BE49-F238E27FC236}">
                <a16:creationId xmlns:a16="http://schemas.microsoft.com/office/drawing/2014/main" id="{285C37D5-2942-4ED8-ACBD-A582C8F8B92F}"/>
              </a:ext>
            </a:extLst>
          </p:cNvPr>
          <p:cNvPicPr>
            <a:picLocks noChangeAspect="1"/>
          </p:cNvPicPr>
          <p:nvPr/>
        </p:nvPicPr>
        <p:blipFill>
          <a:blip r:embed="rId3"/>
          <a:stretch>
            <a:fillRect/>
          </a:stretch>
        </p:blipFill>
        <p:spPr>
          <a:xfrm>
            <a:off x="5228492" y="975347"/>
            <a:ext cx="6263558" cy="5192161"/>
          </a:xfrm>
          <a:prstGeom prst="rect">
            <a:avLst/>
          </a:prstGeom>
        </p:spPr>
      </p:pic>
    </p:spTree>
    <p:extLst>
      <p:ext uri="{BB962C8B-B14F-4D97-AF65-F5344CB8AC3E}">
        <p14:creationId xmlns:p14="http://schemas.microsoft.com/office/powerpoint/2010/main" val="2643306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098" name="Picture 2" descr="http://handsontek.net/images/SharePoint/Ignite%202018/RM%20Hub.jpg">
            <a:extLst>
              <a:ext uri="{FF2B5EF4-FFF2-40B4-BE49-F238E27FC236}">
                <a16:creationId xmlns:a16="http://schemas.microsoft.com/office/drawing/2014/main" id="{CBCCFFDF-B511-4DA5-BF13-392371DA65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49485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4904F8-41AB-4948-AAAC-45235DCE7A11}"/>
              </a:ext>
            </a:extLst>
          </p:cNvPr>
          <p:cNvPicPr>
            <a:picLocks noChangeAspect="1"/>
          </p:cNvPicPr>
          <p:nvPr/>
        </p:nvPicPr>
        <p:blipFill>
          <a:blip r:embed="rId2"/>
          <a:stretch>
            <a:fillRect/>
          </a:stretch>
        </p:blipFill>
        <p:spPr>
          <a:xfrm>
            <a:off x="0" y="0"/>
            <a:ext cx="12462112" cy="6858000"/>
          </a:xfrm>
          <a:prstGeom prst="rect">
            <a:avLst/>
          </a:prstGeom>
        </p:spPr>
      </p:pic>
      <p:sp>
        <p:nvSpPr>
          <p:cNvPr id="2" name="Title 1">
            <a:extLst>
              <a:ext uri="{FF2B5EF4-FFF2-40B4-BE49-F238E27FC236}">
                <a16:creationId xmlns:a16="http://schemas.microsoft.com/office/drawing/2014/main" id="{AE9808AE-B1CC-492E-AAF0-504F00C95E8B}"/>
              </a:ext>
            </a:extLst>
          </p:cNvPr>
          <p:cNvSpPr>
            <a:spLocks noGrp="1"/>
          </p:cNvSpPr>
          <p:nvPr>
            <p:ph type="title"/>
          </p:nvPr>
        </p:nvSpPr>
        <p:spPr/>
        <p:txBody>
          <a:bodyPr/>
          <a:lstStyle/>
          <a:p>
            <a:r>
              <a:rPr lang="en-AU" dirty="0">
                <a:solidFill>
                  <a:schemeClr val="bg1"/>
                </a:solidFill>
              </a:rPr>
              <a:t>Collaboration &amp;</a:t>
            </a:r>
            <a:br>
              <a:rPr lang="en-AU" dirty="0">
                <a:solidFill>
                  <a:schemeClr val="bg1"/>
                </a:solidFill>
              </a:rPr>
            </a:br>
            <a:r>
              <a:rPr lang="en-AU" dirty="0">
                <a:solidFill>
                  <a:schemeClr val="bg1"/>
                </a:solidFill>
              </a:rPr>
              <a:t>Teamwork</a:t>
            </a:r>
          </a:p>
        </p:txBody>
      </p:sp>
      <p:sp>
        <p:nvSpPr>
          <p:cNvPr id="3" name="Text Placeholder 2">
            <a:extLst>
              <a:ext uri="{FF2B5EF4-FFF2-40B4-BE49-F238E27FC236}">
                <a16:creationId xmlns:a16="http://schemas.microsoft.com/office/drawing/2014/main" id="{502B2068-9FF3-47D9-908E-52B53E27D010}"/>
              </a:ext>
            </a:extLst>
          </p:cNvPr>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1789855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24547-CB97-45B5-95F9-DCFC4813BA86}"/>
              </a:ext>
            </a:extLst>
          </p:cNvPr>
          <p:cNvSpPr>
            <a:spLocks noGrp="1"/>
          </p:cNvSpPr>
          <p:nvPr>
            <p:ph type="title"/>
          </p:nvPr>
        </p:nvSpPr>
        <p:spPr/>
        <p:txBody>
          <a:bodyPr/>
          <a:lstStyle/>
          <a:p>
            <a:r>
              <a:rPr lang="en-AU" dirty="0"/>
              <a:t>Easy list creation</a:t>
            </a:r>
          </a:p>
        </p:txBody>
      </p:sp>
      <p:sp>
        <p:nvSpPr>
          <p:cNvPr id="4" name="Text Placeholder 3">
            <a:extLst>
              <a:ext uri="{FF2B5EF4-FFF2-40B4-BE49-F238E27FC236}">
                <a16:creationId xmlns:a16="http://schemas.microsoft.com/office/drawing/2014/main" id="{9D097CE6-C0B9-4DAB-96C9-535046D77DE3}"/>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From Excel</a:t>
            </a:r>
          </a:p>
          <a:p>
            <a:pPr marL="285750" indent="-285750">
              <a:buFont typeface="Arial" panose="020B0604020202020204" pitchFamily="34" charset="0"/>
              <a:buChar char="•"/>
            </a:pPr>
            <a:r>
              <a:rPr lang="en-AU" dirty="0"/>
              <a:t>From an existing list (no need to create a template)</a:t>
            </a:r>
          </a:p>
          <a:p>
            <a:pPr marL="285750" indent="-285750">
              <a:buFont typeface="Arial" panose="020B0604020202020204" pitchFamily="34" charset="0"/>
              <a:buChar char="•"/>
            </a:pPr>
            <a:r>
              <a:rPr lang="en-AU" dirty="0"/>
              <a:t>Coming Q4 2018</a:t>
            </a:r>
          </a:p>
        </p:txBody>
      </p:sp>
      <p:pic>
        <p:nvPicPr>
          <p:cNvPr id="1026" name="Picture 2" descr="ListsFromLists.png">
            <a:extLst>
              <a:ext uri="{FF2B5EF4-FFF2-40B4-BE49-F238E27FC236}">
                <a16:creationId xmlns:a16="http://schemas.microsoft.com/office/drawing/2014/main" id="{F8DF4769-0CA1-42AB-A05B-4A69E8D24765}"/>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14567" r="14567"/>
          <a:stretch>
            <a:fillRect/>
          </a:stretch>
        </p:blipFill>
        <p:spPr bwMode="auto">
          <a:xfrm>
            <a:off x="5180012" y="992187"/>
            <a:ext cx="6172200" cy="4873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5238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ADC66-46C9-45CF-A4FB-8900EFDE5631}"/>
              </a:ext>
            </a:extLst>
          </p:cNvPr>
          <p:cNvSpPr>
            <a:spLocks noGrp="1"/>
          </p:cNvSpPr>
          <p:nvPr>
            <p:ph type="title"/>
          </p:nvPr>
        </p:nvSpPr>
        <p:spPr/>
        <p:txBody>
          <a:bodyPr/>
          <a:lstStyle/>
          <a:p>
            <a:r>
              <a:rPr lang="en-AU" dirty="0"/>
              <a:t>Dynamic webpart connections</a:t>
            </a:r>
          </a:p>
        </p:txBody>
      </p:sp>
      <p:sp>
        <p:nvSpPr>
          <p:cNvPr id="4" name="Text Placeholder 3">
            <a:extLst>
              <a:ext uri="{FF2B5EF4-FFF2-40B4-BE49-F238E27FC236}">
                <a16:creationId xmlns:a16="http://schemas.microsoft.com/office/drawing/2014/main" id="{B8F83C49-3897-415B-9230-62AE9DA0F05C}"/>
              </a:ext>
            </a:extLst>
          </p:cNvPr>
          <p:cNvSpPr>
            <a:spLocks noGrp="1"/>
          </p:cNvSpPr>
          <p:nvPr>
            <p:ph type="body" sz="half" idx="2"/>
          </p:nvPr>
        </p:nvSpPr>
        <p:spPr>
          <a:xfrm>
            <a:off x="839788" y="2057400"/>
            <a:ext cx="3932237" cy="3811588"/>
          </a:xfrm>
        </p:spPr>
        <p:txBody>
          <a:bodyPr/>
          <a:lstStyle/>
          <a:p>
            <a:pPr marL="285750" indent="-285750">
              <a:buFont typeface="Arial" panose="020B0604020202020204" pitchFamily="34" charset="0"/>
              <a:buChar char="•"/>
            </a:pPr>
            <a:r>
              <a:rPr lang="en-AU" dirty="0"/>
              <a:t>Lets web parts talk together</a:t>
            </a:r>
          </a:p>
          <a:p>
            <a:pPr marL="285750" indent="-285750">
              <a:buFont typeface="Arial" panose="020B0604020202020204" pitchFamily="34" charset="0"/>
              <a:buChar char="•"/>
            </a:pPr>
            <a:r>
              <a:rPr lang="en-AU" dirty="0"/>
              <a:t>Providers/consumers model</a:t>
            </a:r>
          </a:p>
          <a:p>
            <a:pPr marL="285750" indent="-285750">
              <a:buFont typeface="Arial" panose="020B0604020202020204" pitchFamily="34" charset="0"/>
              <a:buChar char="•"/>
            </a:pPr>
            <a:r>
              <a:rPr lang="en-AU" dirty="0"/>
              <a:t>Initially supported for:</a:t>
            </a:r>
          </a:p>
          <a:p>
            <a:pPr marL="742950" lvl="1" indent="-285750">
              <a:buFont typeface="Arial" panose="020B0604020202020204" pitchFamily="34" charset="0"/>
              <a:buChar char="•"/>
            </a:pPr>
            <a:r>
              <a:rPr lang="en-AU" dirty="0"/>
              <a:t>List (provider)</a:t>
            </a:r>
          </a:p>
          <a:p>
            <a:pPr marL="742950" lvl="1" indent="-285750">
              <a:buFont typeface="Arial" panose="020B0604020202020204" pitchFamily="34" charset="0"/>
              <a:buChar char="•"/>
            </a:pPr>
            <a:r>
              <a:rPr lang="en-AU" dirty="0"/>
              <a:t>List properties (consumer)</a:t>
            </a:r>
          </a:p>
          <a:p>
            <a:pPr marL="742950" lvl="1" indent="-285750">
              <a:buFont typeface="Arial" panose="020B0604020202020204" pitchFamily="34" charset="0"/>
              <a:buChar char="•"/>
            </a:pPr>
            <a:r>
              <a:rPr lang="en-AU" dirty="0"/>
              <a:t>File viewer (consumer)</a:t>
            </a:r>
          </a:p>
          <a:p>
            <a:pPr marL="742950" lvl="1" indent="-285750">
              <a:buFont typeface="Arial" panose="020B0604020202020204" pitchFamily="34" charset="0"/>
              <a:buChar char="•"/>
            </a:pPr>
            <a:r>
              <a:rPr lang="en-AU" dirty="0"/>
              <a:t>Embed (consumer)</a:t>
            </a:r>
          </a:p>
          <a:p>
            <a:pPr marL="285750" indent="-285750">
              <a:buFont typeface="Arial" panose="020B0604020202020204" pitchFamily="34" charset="0"/>
              <a:buChar char="•"/>
            </a:pPr>
            <a:endParaRPr lang="en-AU" dirty="0"/>
          </a:p>
        </p:txBody>
      </p:sp>
      <p:pic>
        <p:nvPicPr>
          <p:cNvPr id="3074" name="Picture 2" descr="Inner-loop_005_connect-webparts.jpg">
            <a:extLst>
              <a:ext uri="{FF2B5EF4-FFF2-40B4-BE49-F238E27FC236}">
                <a16:creationId xmlns:a16="http://schemas.microsoft.com/office/drawing/2014/main" id="{C099A7E1-4496-442D-AB37-F4A44E436F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025" y="942988"/>
            <a:ext cx="6844446" cy="4686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6878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3286B-05F2-4C30-BBF2-4DB4B6CA1AD0}"/>
              </a:ext>
            </a:extLst>
          </p:cNvPr>
          <p:cNvSpPr>
            <a:spLocks noGrp="1"/>
          </p:cNvSpPr>
          <p:nvPr>
            <p:ph type="title"/>
          </p:nvPr>
        </p:nvSpPr>
        <p:spPr/>
        <p:txBody>
          <a:bodyPr/>
          <a:lstStyle/>
          <a:p>
            <a:r>
              <a:rPr lang="en-AU" dirty="0"/>
              <a:t>Location Column</a:t>
            </a:r>
          </a:p>
        </p:txBody>
      </p:sp>
      <p:sp>
        <p:nvSpPr>
          <p:cNvPr id="4" name="Text Placeholder 3">
            <a:extLst>
              <a:ext uri="{FF2B5EF4-FFF2-40B4-BE49-F238E27FC236}">
                <a16:creationId xmlns:a16="http://schemas.microsoft.com/office/drawing/2014/main" id="{2295F7F8-BB8F-45F8-8A6B-1BE1095AD954}"/>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Single field entry</a:t>
            </a:r>
          </a:p>
          <a:p>
            <a:pPr marL="285750" indent="-285750">
              <a:buFont typeface="Arial" panose="020B0604020202020204" pitchFamily="34" charset="0"/>
              <a:buChar char="•"/>
            </a:pPr>
            <a:r>
              <a:rPr lang="en-AU" dirty="0"/>
              <a:t>Based on Bing mapping data</a:t>
            </a:r>
          </a:p>
          <a:p>
            <a:pPr marL="285750" indent="-285750">
              <a:buFont typeface="Arial" panose="020B0604020202020204" pitchFamily="34" charset="0"/>
              <a:buChar char="•"/>
            </a:pPr>
            <a:r>
              <a:rPr lang="en-AU" dirty="0"/>
              <a:t>Filter and sort on any aspect like city or state </a:t>
            </a:r>
          </a:p>
        </p:txBody>
      </p:sp>
      <p:pic>
        <p:nvPicPr>
          <p:cNvPr id="16386" name="Picture 2" descr="LocationColumn.png">
            <a:extLst>
              <a:ext uri="{FF2B5EF4-FFF2-40B4-BE49-F238E27FC236}">
                <a16:creationId xmlns:a16="http://schemas.microsoft.com/office/drawing/2014/main" id="{D0AAD758-8474-4B73-9EAA-7B8458C1E2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026" y="1528311"/>
            <a:ext cx="6772956" cy="3742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05119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3DB61-2014-4EAA-893C-87BB0CDD3EFA}"/>
              </a:ext>
            </a:extLst>
          </p:cNvPr>
          <p:cNvSpPr>
            <a:spLocks noGrp="1"/>
          </p:cNvSpPr>
          <p:nvPr>
            <p:ph type="title"/>
          </p:nvPr>
        </p:nvSpPr>
        <p:spPr/>
        <p:txBody>
          <a:bodyPr/>
          <a:lstStyle/>
          <a:p>
            <a:r>
              <a:rPr lang="en-AU" dirty="0"/>
              <a:t>View formatting</a:t>
            </a:r>
          </a:p>
        </p:txBody>
      </p:sp>
      <p:sp>
        <p:nvSpPr>
          <p:cNvPr id="4" name="Text Placeholder 3">
            <a:extLst>
              <a:ext uri="{FF2B5EF4-FFF2-40B4-BE49-F238E27FC236}">
                <a16:creationId xmlns:a16="http://schemas.microsoft.com/office/drawing/2014/main" id="{429C7691-EF11-4E66-ADBA-9D9E545B3B51}"/>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This was announced last year</a:t>
            </a:r>
          </a:p>
          <a:p>
            <a:pPr marL="285750" indent="-285750">
              <a:buFont typeface="Arial" panose="020B0604020202020204" pitchFamily="34" charset="0"/>
              <a:buChar char="•"/>
            </a:pPr>
            <a:r>
              <a:rPr lang="en-AU" dirty="0"/>
              <a:t>Column formatting via JSON</a:t>
            </a:r>
          </a:p>
          <a:p>
            <a:pPr marL="285750" indent="-285750">
              <a:buFont typeface="Arial" panose="020B0604020202020204" pitchFamily="34" charset="0"/>
              <a:buChar char="•"/>
            </a:pPr>
            <a:r>
              <a:rPr lang="en-AU" dirty="0"/>
              <a:t>Row/View formatting via JSON</a:t>
            </a:r>
          </a:p>
          <a:p>
            <a:pPr marL="285750" indent="-285750">
              <a:buFont typeface="Arial" panose="020B0604020202020204" pitchFamily="34" charset="0"/>
              <a:buChar char="•"/>
            </a:pPr>
            <a:r>
              <a:rPr lang="en-AU" dirty="0"/>
              <a:t>Cut/paste JSON </a:t>
            </a:r>
            <a:r>
              <a:rPr lang="en-AU"/>
              <a:t>into SharePoint </a:t>
            </a:r>
            <a:r>
              <a:rPr lang="en-AU" dirty="0"/>
              <a:t>UI</a:t>
            </a:r>
          </a:p>
          <a:p>
            <a:pPr marL="285750" indent="-285750">
              <a:buFont typeface="Arial" panose="020B0604020202020204" pitchFamily="34" charset="0"/>
              <a:buChar char="•"/>
            </a:pPr>
            <a:endParaRPr lang="en-AU" dirty="0"/>
          </a:p>
        </p:txBody>
      </p:sp>
      <p:pic>
        <p:nvPicPr>
          <p:cNvPr id="18436" name="Picture 4" descr="VFBefore.png">
            <a:extLst>
              <a:ext uri="{FF2B5EF4-FFF2-40B4-BE49-F238E27FC236}">
                <a16:creationId xmlns:a16="http://schemas.microsoft.com/office/drawing/2014/main" id="{AE1F7B6E-9E21-4E5A-A901-8107C7ED17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1906" y="616857"/>
            <a:ext cx="6378313" cy="2336800"/>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descr="VFAfter.png">
            <a:extLst>
              <a:ext uri="{FF2B5EF4-FFF2-40B4-BE49-F238E27FC236}">
                <a16:creationId xmlns:a16="http://schemas.microsoft.com/office/drawing/2014/main" id="{62BDEDB3-B2DD-4A61-A2E8-58898B0BB5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6232" y="3429000"/>
            <a:ext cx="3519714" cy="2938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85346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3963B-0B4B-455E-B5A4-07413B838E0D}"/>
              </a:ext>
            </a:extLst>
          </p:cNvPr>
          <p:cNvSpPr>
            <a:spLocks noGrp="1"/>
          </p:cNvSpPr>
          <p:nvPr>
            <p:ph type="title"/>
          </p:nvPr>
        </p:nvSpPr>
        <p:spPr/>
        <p:txBody>
          <a:bodyPr/>
          <a:lstStyle/>
          <a:p>
            <a:r>
              <a:rPr lang="en-AU" dirty="0"/>
              <a:t>Conditional Column Formatting (no code)</a:t>
            </a:r>
          </a:p>
        </p:txBody>
      </p:sp>
      <p:sp>
        <p:nvSpPr>
          <p:cNvPr id="4" name="Text Placeholder 3">
            <a:extLst>
              <a:ext uri="{FF2B5EF4-FFF2-40B4-BE49-F238E27FC236}">
                <a16:creationId xmlns:a16="http://schemas.microsoft.com/office/drawing/2014/main" id="{4738901E-74CE-4E94-A792-E557A7593E31}"/>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Column formatting without JSON (new!)</a:t>
            </a:r>
          </a:p>
          <a:p>
            <a:pPr marL="285750" indent="-285750">
              <a:buFont typeface="Arial" panose="020B0604020202020204" pitchFamily="34" charset="0"/>
              <a:buChar char="•"/>
            </a:pPr>
            <a:endParaRPr lang="en-AU" dirty="0"/>
          </a:p>
        </p:txBody>
      </p:sp>
      <p:pic>
        <p:nvPicPr>
          <p:cNvPr id="17410" name="Picture 2" descr="ConditionalFormatting.png">
            <a:extLst>
              <a:ext uri="{FF2B5EF4-FFF2-40B4-BE49-F238E27FC236}">
                <a16:creationId xmlns:a16="http://schemas.microsoft.com/office/drawing/2014/main" id="{D554A3C0-D6D8-4CF4-AA31-5CCAE580B2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0882" y="1061358"/>
            <a:ext cx="6740621" cy="3866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44715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ACF9A-39A9-4A6A-B502-87AA9FEEAEE0}"/>
              </a:ext>
            </a:extLst>
          </p:cNvPr>
          <p:cNvSpPr>
            <a:spLocks noGrp="1"/>
          </p:cNvSpPr>
          <p:nvPr>
            <p:ph type="title"/>
          </p:nvPr>
        </p:nvSpPr>
        <p:spPr/>
        <p:txBody>
          <a:bodyPr/>
          <a:lstStyle/>
          <a:p>
            <a:r>
              <a:rPr lang="en-AU" dirty="0"/>
              <a:t>Other announcements</a:t>
            </a:r>
          </a:p>
        </p:txBody>
      </p:sp>
      <p:sp>
        <p:nvSpPr>
          <p:cNvPr id="3" name="Picture Placeholder 2">
            <a:extLst>
              <a:ext uri="{FF2B5EF4-FFF2-40B4-BE49-F238E27FC236}">
                <a16:creationId xmlns:a16="http://schemas.microsoft.com/office/drawing/2014/main" id="{7563156C-7D2F-49BC-94D0-DC14DAEA290D}"/>
              </a:ext>
            </a:extLst>
          </p:cNvPr>
          <p:cNvSpPr>
            <a:spLocks noGrp="1"/>
          </p:cNvSpPr>
          <p:nvPr>
            <p:ph type="pic" idx="1"/>
          </p:nvPr>
        </p:nvSpPr>
        <p:spPr/>
      </p:sp>
      <p:sp>
        <p:nvSpPr>
          <p:cNvPr id="4" name="Text Placeholder 3">
            <a:extLst>
              <a:ext uri="{FF2B5EF4-FFF2-40B4-BE49-F238E27FC236}">
                <a16:creationId xmlns:a16="http://schemas.microsoft.com/office/drawing/2014/main" id="{12FB4096-22D6-4889-AC56-498B1ACC1859}"/>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Predictive view indexes up to 30 million items</a:t>
            </a:r>
          </a:p>
          <a:p>
            <a:pPr marL="285750" indent="-285750">
              <a:buFont typeface="Arial" panose="020B0604020202020204" pitchFamily="34" charset="0"/>
              <a:buChar char="•"/>
            </a:pPr>
            <a:r>
              <a:rPr lang="en-AU" dirty="0"/>
              <a:t>Change column width for views (and have them persist)</a:t>
            </a:r>
          </a:p>
          <a:p>
            <a:pPr marL="285750" indent="-285750">
              <a:buFont typeface="Arial" panose="020B0604020202020204" pitchFamily="34" charset="0"/>
              <a:buChar char="•"/>
            </a:pPr>
            <a:r>
              <a:rPr lang="en-AU" dirty="0"/>
              <a:t>Freeze column headers</a:t>
            </a:r>
          </a:p>
          <a:p>
            <a:pPr marL="285750" indent="-285750">
              <a:buFont typeface="Arial" panose="020B0604020202020204" pitchFamily="34" charset="0"/>
              <a:buChar char="•"/>
            </a:pPr>
            <a:r>
              <a:rPr lang="en-AU" dirty="0"/>
              <a:t>Column totals (although performance issues here)</a:t>
            </a:r>
          </a:p>
          <a:p>
            <a:pPr marL="285750" indent="-285750">
              <a:buFont typeface="Arial" panose="020B0604020202020204" pitchFamily="34" charset="0"/>
              <a:buChar char="•"/>
            </a:pPr>
            <a:endParaRPr lang="en-AU" dirty="0"/>
          </a:p>
          <a:p>
            <a:pPr marL="285750" indent="-285750">
              <a:buFont typeface="Arial" panose="020B0604020202020204" pitchFamily="34" charset="0"/>
              <a:buChar char="•"/>
            </a:pPr>
            <a:endParaRPr lang="en-AU" dirty="0"/>
          </a:p>
          <a:p>
            <a:pPr marL="285750" indent="-285750">
              <a:buFont typeface="Arial" panose="020B0604020202020204" pitchFamily="34" charset="0"/>
              <a:buChar char="•"/>
            </a:pPr>
            <a:endParaRPr lang="en-AU" dirty="0"/>
          </a:p>
        </p:txBody>
      </p:sp>
    </p:spTree>
    <p:extLst>
      <p:ext uri="{BB962C8B-B14F-4D97-AF65-F5344CB8AC3E}">
        <p14:creationId xmlns:p14="http://schemas.microsoft.com/office/powerpoint/2010/main" val="41594490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5122" name="Picture 2" descr="http://handsontek.net/images/SharePoint/Ignite%202018/RM%20Lists.jpg">
            <a:extLst>
              <a:ext uri="{FF2B5EF4-FFF2-40B4-BE49-F238E27FC236}">
                <a16:creationId xmlns:a16="http://schemas.microsoft.com/office/drawing/2014/main" id="{B2E5FF94-59E1-43D7-ADDE-AEC8EE2190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1603"/>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4205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92E1D-7A28-4989-ACC5-261478C02595}"/>
              </a:ext>
            </a:extLst>
          </p:cNvPr>
          <p:cNvSpPr>
            <a:spLocks noGrp="1"/>
          </p:cNvSpPr>
          <p:nvPr>
            <p:ph type="title"/>
          </p:nvPr>
        </p:nvSpPr>
        <p:spPr/>
        <p:txBody>
          <a:bodyPr/>
          <a:lstStyle/>
          <a:p>
            <a:r>
              <a:rPr lang="en-AU" dirty="0"/>
              <a:t>Microsoft Search</a:t>
            </a:r>
          </a:p>
        </p:txBody>
      </p:sp>
      <p:sp>
        <p:nvSpPr>
          <p:cNvPr id="4" name="Text Placeholder 3">
            <a:extLst>
              <a:ext uri="{FF2B5EF4-FFF2-40B4-BE49-F238E27FC236}">
                <a16:creationId xmlns:a16="http://schemas.microsoft.com/office/drawing/2014/main" id="{359B52CF-2A63-4230-BDE9-FAAFA69D2729}"/>
              </a:ext>
            </a:extLst>
          </p:cNvPr>
          <p:cNvSpPr>
            <a:spLocks noGrp="1"/>
          </p:cNvSpPr>
          <p:nvPr>
            <p:ph type="body" sz="half" idx="2"/>
          </p:nvPr>
        </p:nvSpPr>
        <p:spPr/>
        <p:txBody>
          <a:bodyPr>
            <a:normAutofit/>
          </a:bodyPr>
          <a:lstStyle/>
          <a:p>
            <a:pPr marL="285750" indent="-285750">
              <a:buFont typeface="Arial" panose="020B0604020202020204" pitchFamily="34" charset="0"/>
              <a:buChar char="•"/>
            </a:pPr>
            <a:r>
              <a:rPr lang="en-AU" dirty="0">
                <a:hlinkClick r:id="rId3"/>
              </a:rPr>
              <a:t>Ignite search experience video</a:t>
            </a:r>
            <a:endParaRPr lang="en-AU" dirty="0"/>
          </a:p>
          <a:p>
            <a:pPr marL="285750" indent="-285750">
              <a:buFont typeface="Arial" panose="020B0604020202020204" pitchFamily="34" charset="0"/>
              <a:buChar char="•"/>
            </a:pPr>
            <a:r>
              <a:rPr lang="en-AU" dirty="0"/>
              <a:t>Vision of one prominent &amp; consistent search experience across all organisational data</a:t>
            </a:r>
          </a:p>
          <a:p>
            <a:pPr marL="285750" indent="-285750">
              <a:buFont typeface="Arial" panose="020B0604020202020204" pitchFamily="34" charset="0"/>
              <a:buChar char="•"/>
            </a:pPr>
            <a:r>
              <a:rPr lang="en-AU" dirty="0"/>
              <a:t>Not just in Office but also Bing and Windows</a:t>
            </a:r>
          </a:p>
          <a:p>
            <a:pPr marL="285750" indent="-285750">
              <a:buFont typeface="Arial" panose="020B0604020202020204" pitchFamily="34" charset="0"/>
              <a:buChar char="•"/>
            </a:pPr>
            <a:r>
              <a:rPr lang="en-AU" dirty="0"/>
              <a:t>Conversations included (Teams + Yammer)</a:t>
            </a:r>
          </a:p>
          <a:p>
            <a:pPr marL="285750" indent="-285750">
              <a:buFont typeface="Arial" panose="020B0604020202020204" pitchFamily="34" charset="0"/>
              <a:buChar char="•"/>
            </a:pPr>
            <a:r>
              <a:rPr lang="en-AU" dirty="0"/>
              <a:t>Contextual actions for the host product</a:t>
            </a:r>
          </a:p>
          <a:p>
            <a:pPr marL="285750" indent="-285750">
              <a:buFont typeface="Arial" panose="020B0604020202020204" pitchFamily="34" charset="0"/>
              <a:buChar char="•"/>
            </a:pPr>
            <a:r>
              <a:rPr lang="en-AU" dirty="0"/>
              <a:t>Audio and video keyword search (AI transcription services)</a:t>
            </a:r>
          </a:p>
          <a:p>
            <a:pPr marL="285750" indent="-285750">
              <a:buFont typeface="Arial" panose="020B0604020202020204" pitchFamily="34" charset="0"/>
              <a:buChar char="•"/>
            </a:pPr>
            <a:r>
              <a:rPr lang="en-AU" dirty="0"/>
              <a:t>Photos become searchable (AI classification and text extraction)</a:t>
            </a:r>
          </a:p>
          <a:p>
            <a:pPr marL="285750" indent="-285750">
              <a:buFont typeface="Arial" panose="020B0604020202020204" pitchFamily="34" charset="0"/>
              <a:buChar char="•"/>
            </a:pPr>
            <a:endParaRPr lang="en-AU" dirty="0"/>
          </a:p>
        </p:txBody>
      </p:sp>
      <p:pic>
        <p:nvPicPr>
          <p:cNvPr id="3" name="Picture 2">
            <a:extLst>
              <a:ext uri="{FF2B5EF4-FFF2-40B4-BE49-F238E27FC236}">
                <a16:creationId xmlns:a16="http://schemas.microsoft.com/office/drawing/2014/main" id="{72D09211-869F-404C-8328-CC549B327E61}"/>
              </a:ext>
            </a:extLst>
          </p:cNvPr>
          <p:cNvPicPr>
            <a:picLocks noChangeAspect="1"/>
          </p:cNvPicPr>
          <p:nvPr/>
        </p:nvPicPr>
        <p:blipFill>
          <a:blip r:embed="rId4"/>
          <a:stretch>
            <a:fillRect/>
          </a:stretch>
        </p:blipFill>
        <p:spPr>
          <a:xfrm>
            <a:off x="4849902" y="1257300"/>
            <a:ext cx="6796071" cy="4113238"/>
          </a:xfrm>
          <a:prstGeom prst="rect">
            <a:avLst/>
          </a:prstGeom>
        </p:spPr>
      </p:pic>
    </p:spTree>
    <p:extLst>
      <p:ext uri="{BB962C8B-B14F-4D97-AF65-F5344CB8AC3E}">
        <p14:creationId xmlns:p14="http://schemas.microsoft.com/office/powerpoint/2010/main" val="42292753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4904F8-41AB-4948-AAAC-45235DCE7A11}"/>
              </a:ext>
            </a:extLst>
          </p:cNvPr>
          <p:cNvPicPr>
            <a:picLocks noChangeAspect="1"/>
          </p:cNvPicPr>
          <p:nvPr/>
        </p:nvPicPr>
        <p:blipFill>
          <a:blip r:embed="rId2"/>
          <a:stretch>
            <a:fillRect/>
          </a:stretch>
        </p:blipFill>
        <p:spPr>
          <a:xfrm>
            <a:off x="0" y="0"/>
            <a:ext cx="12462112" cy="6858000"/>
          </a:xfrm>
          <a:prstGeom prst="rect">
            <a:avLst/>
          </a:prstGeom>
        </p:spPr>
      </p:pic>
      <p:sp>
        <p:nvSpPr>
          <p:cNvPr id="2" name="Title 1">
            <a:extLst>
              <a:ext uri="{FF2B5EF4-FFF2-40B4-BE49-F238E27FC236}">
                <a16:creationId xmlns:a16="http://schemas.microsoft.com/office/drawing/2014/main" id="{AE9808AE-B1CC-492E-AAF0-504F00C95E8B}"/>
              </a:ext>
            </a:extLst>
          </p:cNvPr>
          <p:cNvSpPr>
            <a:spLocks noGrp="1"/>
          </p:cNvSpPr>
          <p:nvPr>
            <p:ph type="title"/>
          </p:nvPr>
        </p:nvSpPr>
        <p:spPr/>
        <p:txBody>
          <a:bodyPr/>
          <a:lstStyle/>
          <a:p>
            <a:r>
              <a:rPr lang="en-AU" dirty="0">
                <a:solidFill>
                  <a:schemeClr val="bg1"/>
                </a:solidFill>
              </a:rPr>
              <a:t>Mobile Apps</a:t>
            </a:r>
          </a:p>
        </p:txBody>
      </p:sp>
      <p:sp>
        <p:nvSpPr>
          <p:cNvPr id="3" name="Text Placeholder 2">
            <a:extLst>
              <a:ext uri="{FF2B5EF4-FFF2-40B4-BE49-F238E27FC236}">
                <a16:creationId xmlns:a16="http://schemas.microsoft.com/office/drawing/2014/main" id="{502B2068-9FF3-47D9-908E-52B53E27D010}"/>
              </a:ext>
            </a:extLst>
          </p:cNvPr>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20225253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9C2B9-3362-4058-A499-5646940B8757}"/>
              </a:ext>
            </a:extLst>
          </p:cNvPr>
          <p:cNvSpPr>
            <a:spLocks noGrp="1"/>
          </p:cNvSpPr>
          <p:nvPr>
            <p:ph type="title"/>
          </p:nvPr>
        </p:nvSpPr>
        <p:spPr>
          <a:xfrm>
            <a:off x="839788" y="457200"/>
            <a:ext cx="4211183" cy="1600200"/>
          </a:xfrm>
        </p:spPr>
        <p:txBody>
          <a:bodyPr/>
          <a:lstStyle/>
          <a:p>
            <a:r>
              <a:rPr lang="en-AU" dirty="0"/>
              <a:t>SharePoint Mobile App</a:t>
            </a:r>
          </a:p>
        </p:txBody>
      </p:sp>
      <p:sp>
        <p:nvSpPr>
          <p:cNvPr id="4" name="Text Placeholder 3">
            <a:extLst>
              <a:ext uri="{FF2B5EF4-FFF2-40B4-BE49-F238E27FC236}">
                <a16:creationId xmlns:a16="http://schemas.microsoft.com/office/drawing/2014/main" id="{DD099343-C940-4EE2-845A-023D32F45380}"/>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Stay in SharePoint app when viewing library content (still get switched to OneDrive for richer actions)</a:t>
            </a:r>
          </a:p>
          <a:p>
            <a:pPr marL="285750" indent="-285750">
              <a:buFont typeface="Arial" panose="020B0604020202020204" pitchFamily="34" charset="0"/>
              <a:buChar char="•"/>
            </a:pPr>
            <a:r>
              <a:rPr lang="en-AU" dirty="0"/>
              <a:t>Organisation news support</a:t>
            </a:r>
          </a:p>
          <a:p>
            <a:pPr marL="285750" indent="-285750">
              <a:buFont typeface="Arial" panose="020B0604020202020204" pitchFamily="34" charset="0"/>
              <a:buChar char="•"/>
            </a:pPr>
            <a:r>
              <a:rPr lang="en-AU" dirty="0"/>
              <a:t>Support for creating News links from external sources directly from the app</a:t>
            </a:r>
          </a:p>
          <a:p>
            <a:pPr marL="285750" indent="-285750">
              <a:buFont typeface="Arial" panose="020B0604020202020204" pitchFamily="34" charset="0"/>
              <a:buChar char="•"/>
            </a:pPr>
            <a:r>
              <a:rPr lang="en-AU" dirty="0"/>
              <a:t>@mention supported for commenting on news</a:t>
            </a:r>
          </a:p>
          <a:p>
            <a:pPr marL="285750" indent="-285750">
              <a:buFont typeface="Arial" panose="020B0604020202020204" pitchFamily="34" charset="0"/>
              <a:buChar char="•"/>
            </a:pPr>
            <a:endParaRPr lang="en-AU" dirty="0"/>
          </a:p>
        </p:txBody>
      </p:sp>
      <p:pic>
        <p:nvPicPr>
          <p:cNvPr id="8194" name="Picture 2" descr="Outer-loop_008_SP-mobile-doclib.jpg">
            <a:extLst>
              <a:ext uri="{FF2B5EF4-FFF2-40B4-BE49-F238E27FC236}">
                <a16:creationId xmlns:a16="http://schemas.microsoft.com/office/drawing/2014/main" id="{4A741E60-8EB4-46B4-B2C9-39E42864E5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9106" y="965281"/>
            <a:ext cx="2409826" cy="4565491"/>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Outer-loop_009_SP-mobile-org-news.jpg">
            <a:extLst>
              <a:ext uri="{FF2B5EF4-FFF2-40B4-BE49-F238E27FC236}">
                <a16:creationId xmlns:a16="http://schemas.microsoft.com/office/drawing/2014/main" id="{069370B3-36E3-4F1C-A036-E4597F3BA4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42386" y="972651"/>
            <a:ext cx="2409826" cy="4558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9327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9C2B9-3362-4058-A499-5646940B8757}"/>
              </a:ext>
            </a:extLst>
          </p:cNvPr>
          <p:cNvSpPr>
            <a:spLocks noGrp="1"/>
          </p:cNvSpPr>
          <p:nvPr>
            <p:ph type="title"/>
          </p:nvPr>
        </p:nvSpPr>
        <p:spPr>
          <a:xfrm>
            <a:off x="839788" y="457200"/>
            <a:ext cx="4211183" cy="1600200"/>
          </a:xfrm>
        </p:spPr>
        <p:txBody>
          <a:bodyPr/>
          <a:lstStyle/>
          <a:p>
            <a:r>
              <a:rPr lang="en-AU" dirty="0"/>
              <a:t>Stream Mobile App</a:t>
            </a:r>
          </a:p>
        </p:txBody>
      </p:sp>
      <p:sp>
        <p:nvSpPr>
          <p:cNvPr id="4" name="Text Placeholder 3">
            <a:extLst>
              <a:ext uri="{FF2B5EF4-FFF2-40B4-BE49-F238E27FC236}">
                <a16:creationId xmlns:a16="http://schemas.microsoft.com/office/drawing/2014/main" id="{DD099343-C940-4EE2-845A-023D32F45380}"/>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Discover and engage with video across organisation</a:t>
            </a:r>
          </a:p>
          <a:p>
            <a:pPr marL="285750" indent="-285750">
              <a:buFont typeface="Arial" panose="020B0604020202020204" pitchFamily="34" charset="0"/>
              <a:buChar char="•"/>
            </a:pPr>
            <a:r>
              <a:rPr lang="en-AU" dirty="0"/>
              <a:t>Offline viewing</a:t>
            </a:r>
          </a:p>
          <a:p>
            <a:pPr marL="285750" indent="-285750">
              <a:buFont typeface="Arial" panose="020B0604020202020204" pitchFamily="34" charset="0"/>
              <a:buChar char="•"/>
            </a:pPr>
            <a:endParaRPr lang="en-AU" dirty="0"/>
          </a:p>
        </p:txBody>
      </p:sp>
      <p:pic>
        <p:nvPicPr>
          <p:cNvPr id="9218" name="Picture 2" descr="2.png">
            <a:extLst>
              <a:ext uri="{FF2B5EF4-FFF2-40B4-BE49-F238E27FC236}">
                <a16:creationId xmlns:a16="http://schemas.microsoft.com/office/drawing/2014/main" id="{434FDEA9-F1AE-4BB8-A672-71496E2419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6575" y="915988"/>
            <a:ext cx="2381250"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01392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4904F8-41AB-4948-AAAC-45235DCE7A11}"/>
              </a:ext>
            </a:extLst>
          </p:cNvPr>
          <p:cNvPicPr>
            <a:picLocks noChangeAspect="1"/>
          </p:cNvPicPr>
          <p:nvPr/>
        </p:nvPicPr>
        <p:blipFill>
          <a:blip r:embed="rId3"/>
          <a:stretch>
            <a:fillRect/>
          </a:stretch>
        </p:blipFill>
        <p:spPr>
          <a:xfrm>
            <a:off x="0" y="0"/>
            <a:ext cx="12462112" cy="6858000"/>
          </a:xfrm>
          <a:prstGeom prst="rect">
            <a:avLst/>
          </a:prstGeom>
        </p:spPr>
      </p:pic>
      <p:sp>
        <p:nvSpPr>
          <p:cNvPr id="2" name="Title 1">
            <a:extLst>
              <a:ext uri="{FF2B5EF4-FFF2-40B4-BE49-F238E27FC236}">
                <a16:creationId xmlns:a16="http://schemas.microsoft.com/office/drawing/2014/main" id="{AE9808AE-B1CC-492E-AAF0-504F00C95E8B}"/>
              </a:ext>
            </a:extLst>
          </p:cNvPr>
          <p:cNvSpPr>
            <a:spLocks noGrp="1"/>
          </p:cNvSpPr>
          <p:nvPr>
            <p:ph type="title"/>
          </p:nvPr>
        </p:nvSpPr>
        <p:spPr/>
        <p:txBody>
          <a:bodyPr/>
          <a:lstStyle/>
          <a:p>
            <a:r>
              <a:rPr lang="en-AU" dirty="0">
                <a:solidFill>
                  <a:schemeClr val="bg1"/>
                </a:solidFill>
              </a:rPr>
              <a:t>OneDrive</a:t>
            </a:r>
          </a:p>
        </p:txBody>
      </p:sp>
      <p:sp>
        <p:nvSpPr>
          <p:cNvPr id="3" name="Text Placeholder 2">
            <a:extLst>
              <a:ext uri="{FF2B5EF4-FFF2-40B4-BE49-F238E27FC236}">
                <a16:creationId xmlns:a16="http://schemas.microsoft.com/office/drawing/2014/main" id="{502B2068-9FF3-47D9-908E-52B53E27D010}"/>
              </a:ext>
            </a:extLst>
          </p:cNvPr>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6973589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40044-3629-40BF-AE74-BC060B6F2C7A}"/>
              </a:ext>
            </a:extLst>
          </p:cNvPr>
          <p:cNvSpPr>
            <a:spLocks noGrp="1"/>
          </p:cNvSpPr>
          <p:nvPr>
            <p:ph type="title"/>
          </p:nvPr>
        </p:nvSpPr>
        <p:spPr/>
        <p:txBody>
          <a:bodyPr/>
          <a:lstStyle/>
          <a:p>
            <a:r>
              <a:rPr lang="en-AU" dirty="0"/>
              <a:t>OneDrive for Mac</a:t>
            </a:r>
          </a:p>
        </p:txBody>
      </p:sp>
      <p:sp>
        <p:nvSpPr>
          <p:cNvPr id="4" name="Text Placeholder 3">
            <a:extLst>
              <a:ext uri="{FF2B5EF4-FFF2-40B4-BE49-F238E27FC236}">
                <a16:creationId xmlns:a16="http://schemas.microsoft.com/office/drawing/2014/main" id="{60159DE6-F237-47A3-A267-EFDFD618681B}"/>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Files on-demand</a:t>
            </a:r>
          </a:p>
          <a:p>
            <a:pPr marL="285750" indent="-285750">
              <a:buFont typeface="Arial" panose="020B0604020202020204" pitchFamily="34" charset="0"/>
              <a:buChar char="•"/>
            </a:pPr>
            <a:r>
              <a:rPr lang="en-AU" dirty="0"/>
              <a:t>Unified sync experience across consumer and commercial</a:t>
            </a:r>
          </a:p>
        </p:txBody>
      </p:sp>
      <p:pic>
        <p:nvPicPr>
          <p:cNvPr id="10244" name="Picture 4" descr="8.png">
            <a:extLst>
              <a:ext uri="{FF2B5EF4-FFF2-40B4-BE49-F238E27FC236}">
                <a16:creationId xmlns:a16="http://schemas.microsoft.com/office/drawing/2014/main" id="{E39BC74A-E2FF-428F-8E35-540A6B094A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7854" y="989012"/>
            <a:ext cx="7239680" cy="4340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14428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3E383-E702-4D06-83EB-6673898FDB02}"/>
              </a:ext>
            </a:extLst>
          </p:cNvPr>
          <p:cNvSpPr>
            <a:spLocks noGrp="1"/>
          </p:cNvSpPr>
          <p:nvPr>
            <p:ph type="title"/>
          </p:nvPr>
        </p:nvSpPr>
        <p:spPr>
          <a:xfrm>
            <a:off x="839788" y="457200"/>
            <a:ext cx="3932237" cy="1600200"/>
          </a:xfrm>
        </p:spPr>
        <p:txBody>
          <a:bodyPr/>
          <a:lstStyle/>
          <a:p>
            <a:r>
              <a:rPr lang="en-AU" dirty="0"/>
              <a:t>Storage Sense Support</a:t>
            </a:r>
          </a:p>
        </p:txBody>
      </p:sp>
      <p:sp>
        <p:nvSpPr>
          <p:cNvPr id="4" name="Text Placeholder 3">
            <a:extLst>
              <a:ext uri="{FF2B5EF4-FFF2-40B4-BE49-F238E27FC236}">
                <a16:creationId xmlns:a16="http://schemas.microsoft.com/office/drawing/2014/main" id="{38851BD2-64CE-45A9-BBFF-493B188118D3}"/>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Windows 10</a:t>
            </a:r>
          </a:p>
          <a:p>
            <a:pPr marL="285750" indent="-285750">
              <a:buFont typeface="Arial" panose="020B0604020202020204" pitchFamily="34" charset="0"/>
              <a:buChar char="•"/>
            </a:pPr>
            <a:r>
              <a:rPr lang="en-AU" dirty="0"/>
              <a:t>Free up space intelligently based on when content last accessed</a:t>
            </a:r>
          </a:p>
        </p:txBody>
      </p:sp>
      <p:pic>
        <p:nvPicPr>
          <p:cNvPr id="11266" name="Picture 2" descr="img5.png">
            <a:extLst>
              <a:ext uri="{FF2B5EF4-FFF2-40B4-BE49-F238E27FC236}">
                <a16:creationId xmlns:a16="http://schemas.microsoft.com/office/drawing/2014/main" id="{9DFEE7EC-7BB9-4776-B11D-155425A711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6473" y="1474788"/>
            <a:ext cx="6448425" cy="4010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94821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9F39C-E0AC-4730-A014-A15FD124A9F2}"/>
              </a:ext>
            </a:extLst>
          </p:cNvPr>
          <p:cNvSpPr>
            <a:spLocks noGrp="1"/>
          </p:cNvSpPr>
          <p:nvPr>
            <p:ph type="title"/>
          </p:nvPr>
        </p:nvSpPr>
        <p:spPr/>
        <p:txBody>
          <a:bodyPr/>
          <a:lstStyle/>
          <a:p>
            <a:r>
              <a:rPr lang="en-AU" dirty="0"/>
              <a:t>Cross Org Sync</a:t>
            </a:r>
          </a:p>
        </p:txBody>
      </p:sp>
      <p:sp>
        <p:nvSpPr>
          <p:cNvPr id="4" name="Text Placeholder 3">
            <a:extLst>
              <a:ext uri="{FF2B5EF4-FFF2-40B4-BE49-F238E27FC236}">
                <a16:creationId xmlns:a16="http://schemas.microsoft.com/office/drawing/2014/main" id="{CE4D6C40-A21F-4D87-B398-36B9648B24EE}"/>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Sync across multiple tenants at the same time</a:t>
            </a:r>
          </a:p>
        </p:txBody>
      </p:sp>
      <p:pic>
        <p:nvPicPr>
          <p:cNvPr id="12290" name="Picture 2" descr="img6.png">
            <a:extLst>
              <a:ext uri="{FF2B5EF4-FFF2-40B4-BE49-F238E27FC236}">
                <a16:creationId xmlns:a16="http://schemas.microsoft.com/office/drawing/2014/main" id="{C00D0532-E71A-4AF8-B02A-666E6175E3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6663" y="1550988"/>
            <a:ext cx="6513966" cy="3266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7332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2C29A-396D-43D7-90DB-912AAC112647}"/>
              </a:ext>
            </a:extLst>
          </p:cNvPr>
          <p:cNvSpPr>
            <a:spLocks noGrp="1"/>
          </p:cNvSpPr>
          <p:nvPr>
            <p:ph type="title"/>
          </p:nvPr>
        </p:nvSpPr>
        <p:spPr/>
        <p:txBody>
          <a:bodyPr/>
          <a:lstStyle/>
          <a:p>
            <a:r>
              <a:rPr lang="en-AU" dirty="0"/>
              <a:t>Camera Upload</a:t>
            </a:r>
          </a:p>
        </p:txBody>
      </p:sp>
      <p:sp>
        <p:nvSpPr>
          <p:cNvPr id="4" name="Text Placeholder 3">
            <a:extLst>
              <a:ext uri="{FF2B5EF4-FFF2-40B4-BE49-F238E27FC236}">
                <a16:creationId xmlns:a16="http://schemas.microsoft.com/office/drawing/2014/main" id="{9DDC5D7B-C352-4029-BA21-35831389305A}"/>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Automatically upload photos and video taken on device to Camera Roll to OneDrive for Business</a:t>
            </a:r>
          </a:p>
          <a:p>
            <a:pPr marL="285750" indent="-285750">
              <a:buFont typeface="Arial" panose="020B0604020202020204" pitchFamily="34" charset="0"/>
              <a:buChar char="•"/>
            </a:pPr>
            <a:r>
              <a:rPr lang="en-AU" dirty="0"/>
              <a:t>Sorted and grouped by Year/Month</a:t>
            </a:r>
          </a:p>
          <a:p>
            <a:pPr marL="285750" indent="-285750">
              <a:buFont typeface="Arial" panose="020B0604020202020204" pitchFamily="34" charset="0"/>
              <a:buChar char="•"/>
            </a:pPr>
            <a:r>
              <a:rPr lang="en-AU" dirty="0"/>
              <a:t>Available on iOS</a:t>
            </a:r>
          </a:p>
          <a:p>
            <a:pPr marL="285750" indent="-285750">
              <a:buFont typeface="Arial" panose="020B0604020202020204" pitchFamily="34" charset="0"/>
              <a:buChar char="•"/>
            </a:pPr>
            <a:r>
              <a:rPr lang="en-AU" dirty="0"/>
              <a:t>Android in beta</a:t>
            </a:r>
          </a:p>
          <a:p>
            <a:pPr marL="285750" indent="-285750">
              <a:buFont typeface="Arial" panose="020B0604020202020204" pitchFamily="34" charset="0"/>
              <a:buChar char="•"/>
            </a:pPr>
            <a:endParaRPr lang="en-AU" dirty="0"/>
          </a:p>
        </p:txBody>
      </p:sp>
      <p:pic>
        <p:nvPicPr>
          <p:cNvPr id="13314" name="Picture 2" descr="img8.png">
            <a:extLst>
              <a:ext uri="{FF2B5EF4-FFF2-40B4-BE49-F238E27FC236}">
                <a16:creationId xmlns:a16="http://schemas.microsoft.com/office/drawing/2014/main" id="{AA5E0F0A-E529-4089-A678-EC731DAD66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0228" y="725714"/>
            <a:ext cx="5039823" cy="5197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63590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87E26-4786-4B3E-A9E0-D836DF709790}"/>
              </a:ext>
            </a:extLst>
          </p:cNvPr>
          <p:cNvSpPr>
            <a:spLocks noGrp="1"/>
          </p:cNvSpPr>
          <p:nvPr>
            <p:ph type="title"/>
          </p:nvPr>
        </p:nvSpPr>
        <p:spPr/>
        <p:txBody>
          <a:bodyPr/>
          <a:lstStyle/>
          <a:p>
            <a:r>
              <a:rPr lang="en-AU" dirty="0"/>
              <a:t>Capture Metadata</a:t>
            </a:r>
          </a:p>
        </p:txBody>
      </p:sp>
      <p:sp>
        <p:nvSpPr>
          <p:cNvPr id="4" name="Text Placeholder 3">
            <a:extLst>
              <a:ext uri="{FF2B5EF4-FFF2-40B4-BE49-F238E27FC236}">
                <a16:creationId xmlns:a16="http://schemas.microsoft.com/office/drawing/2014/main" id="{102C57E8-51A6-4BFA-8D01-45F797223AD7}"/>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Select document library</a:t>
            </a:r>
          </a:p>
          <a:p>
            <a:pPr marL="285750" indent="-285750">
              <a:buFont typeface="Arial" panose="020B0604020202020204" pitchFamily="34" charset="0"/>
              <a:buChar char="•"/>
            </a:pPr>
            <a:r>
              <a:rPr lang="en-AU" dirty="0"/>
              <a:t>Add metadata to scanned document/picture</a:t>
            </a:r>
          </a:p>
          <a:p>
            <a:pPr marL="285750" indent="-285750">
              <a:buFont typeface="Arial" panose="020B0604020202020204" pitchFamily="34" charset="0"/>
              <a:buChar char="•"/>
            </a:pPr>
            <a:endParaRPr lang="en-AU" dirty="0"/>
          </a:p>
        </p:txBody>
      </p:sp>
      <p:pic>
        <p:nvPicPr>
          <p:cNvPr id="14338" name="Picture 2" descr="img14.png">
            <a:extLst>
              <a:ext uri="{FF2B5EF4-FFF2-40B4-BE49-F238E27FC236}">
                <a16:creationId xmlns:a16="http://schemas.microsoft.com/office/drawing/2014/main" id="{090839A8-ADBD-4CF2-9A96-1B17ED117A2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570"/>
          <a:stretch/>
        </p:blipFill>
        <p:spPr bwMode="auto">
          <a:xfrm>
            <a:off x="5500914" y="997404"/>
            <a:ext cx="5730196" cy="5098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52905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4904F8-41AB-4948-AAAC-45235DCE7A11}"/>
              </a:ext>
            </a:extLst>
          </p:cNvPr>
          <p:cNvPicPr>
            <a:picLocks noChangeAspect="1"/>
          </p:cNvPicPr>
          <p:nvPr/>
        </p:nvPicPr>
        <p:blipFill>
          <a:blip r:embed="rId3"/>
          <a:stretch>
            <a:fillRect/>
          </a:stretch>
        </p:blipFill>
        <p:spPr>
          <a:xfrm>
            <a:off x="0" y="0"/>
            <a:ext cx="12462112" cy="6858000"/>
          </a:xfrm>
          <a:prstGeom prst="rect">
            <a:avLst/>
          </a:prstGeom>
        </p:spPr>
      </p:pic>
      <p:sp>
        <p:nvSpPr>
          <p:cNvPr id="2" name="Title 1">
            <a:extLst>
              <a:ext uri="{FF2B5EF4-FFF2-40B4-BE49-F238E27FC236}">
                <a16:creationId xmlns:a16="http://schemas.microsoft.com/office/drawing/2014/main" id="{AE9808AE-B1CC-492E-AAF0-504F00C95E8B}"/>
              </a:ext>
            </a:extLst>
          </p:cNvPr>
          <p:cNvSpPr>
            <a:spLocks noGrp="1"/>
          </p:cNvSpPr>
          <p:nvPr>
            <p:ph type="title"/>
          </p:nvPr>
        </p:nvSpPr>
        <p:spPr/>
        <p:txBody>
          <a:bodyPr/>
          <a:lstStyle/>
          <a:p>
            <a:r>
              <a:rPr lang="en-AU" dirty="0">
                <a:solidFill>
                  <a:schemeClr val="bg1"/>
                </a:solidFill>
              </a:rPr>
              <a:t>SharePoint/Teams</a:t>
            </a:r>
            <a:br>
              <a:rPr lang="en-AU" dirty="0">
                <a:solidFill>
                  <a:schemeClr val="bg1"/>
                </a:solidFill>
              </a:rPr>
            </a:br>
            <a:r>
              <a:rPr lang="en-AU" dirty="0">
                <a:solidFill>
                  <a:schemeClr val="bg1"/>
                </a:solidFill>
              </a:rPr>
              <a:t>Integration</a:t>
            </a:r>
          </a:p>
        </p:txBody>
      </p:sp>
      <p:sp>
        <p:nvSpPr>
          <p:cNvPr id="3" name="Text Placeholder 2">
            <a:extLst>
              <a:ext uri="{FF2B5EF4-FFF2-40B4-BE49-F238E27FC236}">
                <a16:creationId xmlns:a16="http://schemas.microsoft.com/office/drawing/2014/main" id="{502B2068-9FF3-47D9-908E-52B53E27D010}"/>
              </a:ext>
            </a:extLst>
          </p:cNvPr>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25705302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DB41E-D638-4A8F-ADAA-6E2A4581E696}"/>
              </a:ext>
            </a:extLst>
          </p:cNvPr>
          <p:cNvSpPr>
            <a:spLocks noGrp="1"/>
          </p:cNvSpPr>
          <p:nvPr>
            <p:ph type="title"/>
          </p:nvPr>
        </p:nvSpPr>
        <p:spPr/>
        <p:txBody>
          <a:bodyPr/>
          <a:lstStyle/>
          <a:p>
            <a:r>
              <a:rPr lang="en-AU" dirty="0"/>
              <a:t>Create Team from Team Site</a:t>
            </a:r>
          </a:p>
        </p:txBody>
      </p:sp>
      <p:sp>
        <p:nvSpPr>
          <p:cNvPr id="4" name="Text Placeholder 3">
            <a:extLst>
              <a:ext uri="{FF2B5EF4-FFF2-40B4-BE49-F238E27FC236}">
                <a16:creationId xmlns:a16="http://schemas.microsoft.com/office/drawing/2014/main" id="{3FE46A0B-EF94-40B7-BC6C-8734921F1212}"/>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New Create a Team button</a:t>
            </a:r>
          </a:p>
          <a:p>
            <a:pPr marL="285750" indent="-285750">
              <a:buFont typeface="Arial" panose="020B0604020202020204" pitchFamily="34" charset="0"/>
              <a:buChar char="•"/>
            </a:pPr>
            <a:r>
              <a:rPr lang="en-AU" dirty="0"/>
              <a:t>For group connected SharePoint team site</a:t>
            </a:r>
          </a:p>
          <a:p>
            <a:pPr marL="285750" indent="-285750">
              <a:buFont typeface="Arial" panose="020B0604020202020204" pitchFamily="34" charset="0"/>
              <a:buChar char="•"/>
            </a:pPr>
            <a:r>
              <a:rPr lang="en-AU" dirty="0"/>
              <a:t>Where a MS Teams team doesn’t exist</a:t>
            </a:r>
          </a:p>
        </p:txBody>
      </p:sp>
      <p:pic>
        <p:nvPicPr>
          <p:cNvPr id="4098" name="Picture 2" descr="Inner-loop_003_Create-a-Team.jpg">
            <a:extLst>
              <a:ext uri="{FF2B5EF4-FFF2-40B4-BE49-F238E27FC236}">
                <a16:creationId xmlns:a16="http://schemas.microsoft.com/office/drawing/2014/main" id="{1193A163-EA85-459C-BA21-BC903D71AF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5711" y="964222"/>
            <a:ext cx="6677759" cy="4451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61998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1496C-8E00-4053-9DB9-1492FCCD663D}"/>
              </a:ext>
            </a:extLst>
          </p:cNvPr>
          <p:cNvSpPr>
            <a:spLocks noGrp="1"/>
          </p:cNvSpPr>
          <p:nvPr>
            <p:ph type="title"/>
          </p:nvPr>
        </p:nvSpPr>
        <p:spPr/>
        <p:txBody>
          <a:bodyPr>
            <a:normAutofit fontScale="90000"/>
          </a:bodyPr>
          <a:lstStyle/>
          <a:p>
            <a:r>
              <a:rPr lang="en-AU" dirty="0"/>
              <a:t>Document library folders visibly connected to Teams channel</a:t>
            </a:r>
          </a:p>
        </p:txBody>
      </p:sp>
      <p:sp>
        <p:nvSpPr>
          <p:cNvPr id="4" name="Text Placeholder 3">
            <a:extLst>
              <a:ext uri="{FF2B5EF4-FFF2-40B4-BE49-F238E27FC236}">
                <a16:creationId xmlns:a16="http://schemas.microsoft.com/office/drawing/2014/main" id="{46160A31-4739-472C-9D62-93CFD3FDC5E1}"/>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Easy to see which folders have associated Teams channel</a:t>
            </a:r>
          </a:p>
          <a:p>
            <a:pPr marL="285750" indent="-285750">
              <a:buFont typeface="Arial" panose="020B0604020202020204" pitchFamily="34" charset="0"/>
              <a:buChar char="•"/>
            </a:pPr>
            <a:r>
              <a:rPr lang="en-AU" dirty="0"/>
              <a:t>Link directly to the Teams channel</a:t>
            </a:r>
          </a:p>
          <a:p>
            <a:pPr marL="285750" indent="-285750">
              <a:buFont typeface="Arial" panose="020B0604020202020204" pitchFamily="34" charset="0"/>
              <a:buChar char="•"/>
            </a:pPr>
            <a:r>
              <a:rPr lang="en-AU" dirty="0"/>
              <a:t>May provide guidance that delete/rename has to happen via Teams </a:t>
            </a:r>
            <a:r>
              <a:rPr lang="en-AU" dirty="0">
                <a:sym typeface="Wingdings" panose="05000000000000000000" pitchFamily="2" charset="2"/>
              </a:rPr>
              <a:t></a:t>
            </a:r>
            <a:endParaRPr lang="en-AU" dirty="0"/>
          </a:p>
        </p:txBody>
      </p:sp>
      <p:pic>
        <p:nvPicPr>
          <p:cNvPr id="5122" name="Picture 2" descr="Inner-loop_004_go-to-channel.jpg">
            <a:extLst>
              <a:ext uri="{FF2B5EF4-FFF2-40B4-BE49-F238E27FC236}">
                <a16:creationId xmlns:a16="http://schemas.microsoft.com/office/drawing/2014/main" id="{302B5FCE-0ED2-4C44-AF31-E0FE8060A2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0907" y="937845"/>
            <a:ext cx="6646988" cy="44313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B7A58730-F2DB-4B05-BD03-D4FE0AF265B4}"/>
              </a:ext>
            </a:extLst>
          </p:cNvPr>
          <p:cNvSpPr/>
          <p:nvPr/>
        </p:nvSpPr>
        <p:spPr>
          <a:xfrm>
            <a:off x="6201508" y="2133600"/>
            <a:ext cx="5533292" cy="404446"/>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AU"/>
          </a:p>
        </p:txBody>
      </p:sp>
    </p:spTree>
    <p:extLst>
      <p:ext uri="{BB962C8B-B14F-4D97-AF65-F5344CB8AC3E}">
        <p14:creationId xmlns:p14="http://schemas.microsoft.com/office/powerpoint/2010/main" val="4762234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A005-C062-4C91-B3FA-4B9953DAB1CD}"/>
              </a:ext>
            </a:extLst>
          </p:cNvPr>
          <p:cNvSpPr>
            <a:spLocks noGrp="1"/>
          </p:cNvSpPr>
          <p:nvPr>
            <p:ph type="title"/>
          </p:nvPr>
        </p:nvSpPr>
        <p:spPr/>
        <p:txBody>
          <a:bodyPr/>
          <a:lstStyle/>
          <a:p>
            <a:r>
              <a:rPr lang="en-AU" dirty="0"/>
              <a:t>Shared Webpart/Tab Development Model</a:t>
            </a:r>
          </a:p>
        </p:txBody>
      </p:sp>
      <p:pic>
        <p:nvPicPr>
          <p:cNvPr id="5" name="Picture Placeholder 4">
            <a:extLst>
              <a:ext uri="{FF2B5EF4-FFF2-40B4-BE49-F238E27FC236}">
                <a16:creationId xmlns:a16="http://schemas.microsoft.com/office/drawing/2014/main" id="{54159B1C-965B-4967-93C0-C101915309D4}"/>
              </a:ext>
            </a:extLst>
          </p:cNvPr>
          <p:cNvPicPr>
            <a:picLocks noGrp="1" noChangeAspect="1"/>
          </p:cNvPicPr>
          <p:nvPr>
            <p:ph type="pic" idx="1"/>
          </p:nvPr>
        </p:nvPicPr>
        <p:blipFill>
          <a:blip r:embed="rId3"/>
          <a:srcRect l="13107" r="13107"/>
          <a:stretch>
            <a:fillRect/>
          </a:stretch>
        </p:blipFill>
        <p:spPr>
          <a:prstGeom prst="rect">
            <a:avLst/>
          </a:prstGeom>
        </p:spPr>
      </p:pic>
      <p:sp>
        <p:nvSpPr>
          <p:cNvPr id="4" name="Text Placeholder 3">
            <a:extLst>
              <a:ext uri="{FF2B5EF4-FFF2-40B4-BE49-F238E27FC236}">
                <a16:creationId xmlns:a16="http://schemas.microsoft.com/office/drawing/2014/main" id="{E92EA823-9EFB-41AA-A6E1-E75FF26308DF}"/>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Use SharePoint webparts (including configuration options) directly in as a custom tab in Teams</a:t>
            </a:r>
          </a:p>
          <a:p>
            <a:pPr marL="285750" indent="-285750">
              <a:buFont typeface="Arial" panose="020B0604020202020204" pitchFamily="34" charset="0"/>
              <a:buChar char="•"/>
            </a:pPr>
            <a:r>
              <a:rPr lang="en-AU" dirty="0"/>
              <a:t>Use Teams custom tabs (including configuration options) as a full page app in SharePoint</a:t>
            </a:r>
          </a:p>
        </p:txBody>
      </p:sp>
    </p:spTree>
    <p:extLst>
      <p:ext uri="{BB962C8B-B14F-4D97-AF65-F5344CB8AC3E}">
        <p14:creationId xmlns:p14="http://schemas.microsoft.com/office/powerpoint/2010/main" val="29231315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4904F8-41AB-4948-AAAC-45235DCE7A11}"/>
              </a:ext>
            </a:extLst>
          </p:cNvPr>
          <p:cNvPicPr>
            <a:picLocks noChangeAspect="1"/>
          </p:cNvPicPr>
          <p:nvPr/>
        </p:nvPicPr>
        <p:blipFill>
          <a:blip r:embed="rId3"/>
          <a:stretch>
            <a:fillRect/>
          </a:stretch>
        </p:blipFill>
        <p:spPr>
          <a:xfrm>
            <a:off x="0" y="0"/>
            <a:ext cx="12462112" cy="6858000"/>
          </a:xfrm>
          <a:prstGeom prst="rect">
            <a:avLst/>
          </a:prstGeom>
        </p:spPr>
      </p:pic>
      <p:sp>
        <p:nvSpPr>
          <p:cNvPr id="2" name="Title 1">
            <a:extLst>
              <a:ext uri="{FF2B5EF4-FFF2-40B4-BE49-F238E27FC236}">
                <a16:creationId xmlns:a16="http://schemas.microsoft.com/office/drawing/2014/main" id="{AE9808AE-B1CC-492E-AAF0-504F00C95E8B}"/>
              </a:ext>
            </a:extLst>
          </p:cNvPr>
          <p:cNvSpPr>
            <a:spLocks noGrp="1"/>
          </p:cNvSpPr>
          <p:nvPr>
            <p:ph type="title"/>
          </p:nvPr>
        </p:nvSpPr>
        <p:spPr/>
        <p:txBody>
          <a:bodyPr/>
          <a:lstStyle/>
          <a:p>
            <a:r>
              <a:rPr lang="en-AU" dirty="0">
                <a:solidFill>
                  <a:schemeClr val="bg1"/>
                </a:solidFill>
              </a:rPr>
              <a:t>SharePoint Server</a:t>
            </a:r>
          </a:p>
        </p:txBody>
      </p:sp>
      <p:sp>
        <p:nvSpPr>
          <p:cNvPr id="3" name="Text Placeholder 2">
            <a:extLst>
              <a:ext uri="{FF2B5EF4-FFF2-40B4-BE49-F238E27FC236}">
                <a16:creationId xmlns:a16="http://schemas.microsoft.com/office/drawing/2014/main" id="{502B2068-9FF3-47D9-908E-52B53E27D010}"/>
              </a:ext>
            </a:extLst>
          </p:cNvPr>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4533420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FE935-350C-42D5-AE13-7EED4DD81A90}"/>
              </a:ext>
            </a:extLst>
          </p:cNvPr>
          <p:cNvSpPr>
            <a:spLocks noGrp="1"/>
          </p:cNvSpPr>
          <p:nvPr>
            <p:ph type="title"/>
          </p:nvPr>
        </p:nvSpPr>
        <p:spPr>
          <a:xfrm>
            <a:off x="839788" y="457200"/>
            <a:ext cx="4051526" cy="1600200"/>
          </a:xfrm>
        </p:spPr>
        <p:txBody>
          <a:bodyPr/>
          <a:lstStyle/>
          <a:p>
            <a:r>
              <a:rPr lang="en-AU" dirty="0"/>
              <a:t>SharePoint Server 2019</a:t>
            </a:r>
          </a:p>
        </p:txBody>
      </p:sp>
      <p:sp>
        <p:nvSpPr>
          <p:cNvPr id="4" name="Text Placeholder 3">
            <a:extLst>
              <a:ext uri="{FF2B5EF4-FFF2-40B4-BE49-F238E27FC236}">
                <a16:creationId xmlns:a16="http://schemas.microsoft.com/office/drawing/2014/main" id="{FB1CC211-855C-46FD-B09B-B1D0F479B9A2}"/>
              </a:ext>
            </a:extLst>
          </p:cNvPr>
          <p:cNvSpPr>
            <a:spLocks noGrp="1"/>
          </p:cNvSpPr>
          <p:nvPr>
            <p:ph type="body" sz="half" idx="2"/>
          </p:nvPr>
        </p:nvSpPr>
        <p:spPr/>
        <p:txBody>
          <a:bodyPr/>
          <a:lstStyle/>
          <a:p>
            <a:pPr marL="285750" indent="-285750">
              <a:buFont typeface="Arial" panose="020B0604020202020204" pitchFamily="34" charset="0"/>
              <a:buChar char="•"/>
            </a:pPr>
            <a:r>
              <a:rPr lang="en-AU" dirty="0"/>
              <a:t>General Availability October 2018</a:t>
            </a:r>
          </a:p>
          <a:p>
            <a:pPr marL="285750" indent="-285750">
              <a:buFont typeface="Arial" panose="020B0604020202020204" pitchFamily="34" charset="0"/>
              <a:buChar char="•"/>
            </a:pPr>
            <a:r>
              <a:rPr lang="en-AU" dirty="0"/>
              <a:t>Modern user experiences</a:t>
            </a:r>
          </a:p>
          <a:p>
            <a:pPr marL="285750" indent="-285750">
              <a:buFont typeface="Arial" panose="020B0604020202020204" pitchFamily="34" charset="0"/>
              <a:buChar char="•"/>
            </a:pPr>
            <a:r>
              <a:rPr lang="en-AU" dirty="0"/>
              <a:t>SharePoint framework</a:t>
            </a:r>
          </a:p>
          <a:p>
            <a:pPr marL="285750" indent="-285750">
              <a:buFont typeface="Arial" panose="020B0604020202020204" pitchFamily="34" charset="0"/>
              <a:buChar char="•"/>
            </a:pPr>
            <a:r>
              <a:rPr lang="en-AU" dirty="0"/>
              <a:t>OneDrive files on-demand</a:t>
            </a:r>
          </a:p>
          <a:p>
            <a:pPr marL="285750" indent="-285750">
              <a:buFont typeface="Arial" panose="020B0604020202020204" pitchFamily="34" charset="0"/>
              <a:buChar char="•"/>
            </a:pPr>
            <a:r>
              <a:rPr lang="en-AU" dirty="0"/>
              <a:t>Enhanced SharePoint migration tool (allows migration of complete site)</a:t>
            </a:r>
          </a:p>
          <a:p>
            <a:pPr marL="285750" indent="-285750">
              <a:buFont typeface="Arial" panose="020B0604020202020204" pitchFamily="34" charset="0"/>
              <a:buChar char="•"/>
            </a:pPr>
            <a:endParaRPr lang="en-AU" dirty="0"/>
          </a:p>
        </p:txBody>
      </p:sp>
      <p:pic>
        <p:nvPicPr>
          <p:cNvPr id="1035" name="Picture 11" descr="Image result for sharepoint server logo">
            <a:hlinkClick r:id="rId3"/>
            <a:extLst>
              <a:ext uri="{FF2B5EF4-FFF2-40B4-BE49-F238E27FC236}">
                <a16:creationId xmlns:a16="http://schemas.microsoft.com/office/drawing/2014/main" id="{F668212C-D356-4D61-A80D-94AC2AB282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8739" y="1895969"/>
            <a:ext cx="2171700" cy="2105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71370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B34F62F-90AC-439B-AB25-188D73F3AC96}"/>
              </a:ext>
            </a:extLst>
          </p:cNvPr>
          <p:cNvPicPr>
            <a:picLocks noChangeAspect="1"/>
          </p:cNvPicPr>
          <p:nvPr/>
        </p:nvPicPr>
        <p:blipFill>
          <a:blip r:embed="rId2"/>
          <a:stretch>
            <a:fillRect/>
          </a:stretch>
        </p:blipFill>
        <p:spPr>
          <a:xfrm>
            <a:off x="-1108801" y="0"/>
            <a:ext cx="13300801" cy="6962138"/>
          </a:xfrm>
          <a:prstGeom prst="rect">
            <a:avLst/>
          </a:prstGeom>
        </p:spPr>
      </p:pic>
      <p:sp>
        <p:nvSpPr>
          <p:cNvPr id="2" name="Title 1">
            <a:extLst>
              <a:ext uri="{FF2B5EF4-FFF2-40B4-BE49-F238E27FC236}">
                <a16:creationId xmlns:a16="http://schemas.microsoft.com/office/drawing/2014/main" id="{C09F5544-7D49-4FA8-A41F-4CA4E6E7FA52}"/>
              </a:ext>
            </a:extLst>
          </p:cNvPr>
          <p:cNvSpPr>
            <a:spLocks noGrp="1"/>
          </p:cNvSpPr>
          <p:nvPr>
            <p:ph type="ctrTitle"/>
          </p:nvPr>
        </p:nvSpPr>
        <p:spPr>
          <a:xfrm>
            <a:off x="0" y="1094400"/>
            <a:ext cx="6825601" cy="3412800"/>
          </a:xfrm>
        </p:spPr>
        <p:txBody>
          <a:bodyPr>
            <a:normAutofit/>
          </a:bodyPr>
          <a:lstStyle/>
          <a:p>
            <a:r>
              <a:rPr lang="en-AU" b="1" dirty="0">
                <a:solidFill>
                  <a:schemeClr val="bg1"/>
                </a:solidFill>
              </a:rPr>
              <a:t>Stay in touch</a:t>
            </a:r>
            <a:br>
              <a:rPr lang="en-AU" b="1" dirty="0">
                <a:solidFill>
                  <a:schemeClr val="bg1"/>
                </a:solidFill>
              </a:rPr>
            </a:br>
            <a:br>
              <a:rPr lang="en-AU" b="1" dirty="0">
                <a:solidFill>
                  <a:schemeClr val="bg1"/>
                </a:solidFill>
              </a:rPr>
            </a:br>
            <a:r>
              <a:rPr lang="en-AU" sz="4000" b="1" dirty="0">
                <a:solidFill>
                  <a:schemeClr val="bg1"/>
                </a:solidFill>
              </a:rPr>
              <a:t>Twitter: @</a:t>
            </a:r>
            <a:r>
              <a:rPr lang="en-AU" sz="4000" b="1" dirty="0" err="1">
                <a:solidFill>
                  <a:schemeClr val="bg1"/>
                </a:solidFill>
              </a:rPr>
              <a:t>CameronDwyer</a:t>
            </a:r>
            <a:br>
              <a:rPr lang="en-AU" sz="4000" dirty="0">
                <a:solidFill>
                  <a:schemeClr val="bg1"/>
                </a:solidFill>
              </a:rPr>
            </a:br>
            <a:br>
              <a:rPr lang="en-AU" sz="4000" dirty="0">
                <a:solidFill>
                  <a:schemeClr val="bg1"/>
                </a:solidFill>
              </a:rPr>
            </a:br>
            <a:r>
              <a:rPr lang="en-AU" sz="4000" b="1" dirty="0">
                <a:solidFill>
                  <a:schemeClr val="bg1"/>
                </a:solidFill>
              </a:rPr>
              <a:t>Blog: camerondwyer.com</a:t>
            </a:r>
            <a:endParaRPr lang="en-AU" b="1" dirty="0">
              <a:solidFill>
                <a:schemeClr val="bg1"/>
              </a:solidFill>
            </a:endParaRPr>
          </a:p>
        </p:txBody>
      </p:sp>
    </p:spTree>
    <p:extLst>
      <p:ext uri="{BB962C8B-B14F-4D97-AF65-F5344CB8AC3E}">
        <p14:creationId xmlns:p14="http://schemas.microsoft.com/office/powerpoint/2010/main" val="11303528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558</TotalTime>
  <Words>1338</Words>
  <Application>Microsoft Office PowerPoint</Application>
  <PresentationFormat>Widescreen</PresentationFormat>
  <Paragraphs>260</Paragraphs>
  <Slides>45</Slides>
  <Notes>34</Notes>
  <HiddenSlides>3</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Calibri</vt:lpstr>
      <vt:lpstr>Calibri Light</vt:lpstr>
      <vt:lpstr>Wingdings</vt:lpstr>
      <vt:lpstr>Office Theme</vt:lpstr>
      <vt:lpstr>Microsoft Ignite 2018  SharePoint Announcements</vt:lpstr>
      <vt:lpstr>Agenda</vt:lpstr>
      <vt:lpstr>PowerPoint Presentation</vt:lpstr>
      <vt:lpstr>Intranets</vt:lpstr>
      <vt:lpstr>News</vt:lpstr>
      <vt:lpstr>Personalised Web Parts</vt:lpstr>
      <vt:lpstr>Megamenu</vt:lpstr>
      <vt:lpstr>Site Header Layouts</vt:lpstr>
      <vt:lpstr>Page Title Region</vt:lpstr>
      <vt:lpstr>Page Section Background Shading</vt:lpstr>
      <vt:lpstr>Page Designs</vt:lpstr>
      <vt:lpstr>Central Asset Library</vt:lpstr>
      <vt:lpstr>Quick Links Layout</vt:lpstr>
      <vt:lpstr>Other Intranet Announcements</vt:lpstr>
      <vt:lpstr>PowerPoint Presentation</vt:lpstr>
      <vt:lpstr>Hub Sites</vt:lpstr>
      <vt:lpstr>New Hub Features</vt:lpstr>
      <vt:lpstr>Manage in Admin Center</vt:lpstr>
      <vt:lpstr>Events Web Part rollup</vt:lpstr>
      <vt:lpstr>PowerPoint Presentation</vt:lpstr>
      <vt:lpstr>Collaboration &amp; Teamwork</vt:lpstr>
      <vt:lpstr>Easy list creation</vt:lpstr>
      <vt:lpstr>Dynamic webpart connections</vt:lpstr>
      <vt:lpstr>Location Column</vt:lpstr>
      <vt:lpstr>View formatting</vt:lpstr>
      <vt:lpstr>Conditional Column Formatting (no code)</vt:lpstr>
      <vt:lpstr>Other announcements</vt:lpstr>
      <vt:lpstr>PowerPoint Presentation</vt:lpstr>
      <vt:lpstr>Microsoft Search</vt:lpstr>
      <vt:lpstr>Mobile Apps</vt:lpstr>
      <vt:lpstr>SharePoint Mobile App</vt:lpstr>
      <vt:lpstr>Stream Mobile App</vt:lpstr>
      <vt:lpstr>OneDrive</vt:lpstr>
      <vt:lpstr>OneDrive for Mac</vt:lpstr>
      <vt:lpstr>Storage Sense Support</vt:lpstr>
      <vt:lpstr>Cross Org Sync</vt:lpstr>
      <vt:lpstr>Camera Upload</vt:lpstr>
      <vt:lpstr>Capture Metadata</vt:lpstr>
      <vt:lpstr>SharePoint/Teams Integration</vt:lpstr>
      <vt:lpstr>Create Team from Team Site</vt:lpstr>
      <vt:lpstr>Document library folders visibly connected to Teams channel</vt:lpstr>
      <vt:lpstr>Shared Webpart/Tab Development Model</vt:lpstr>
      <vt:lpstr>SharePoint Server</vt:lpstr>
      <vt:lpstr>SharePoint Server 2019</vt:lpstr>
      <vt:lpstr>Stay in touch  Twitter: @CameronDwyer  Blog: camerondwyer.com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Ignite 2018 Announcements</dc:title>
  <dc:creator>Cameron Dwyer</dc:creator>
  <cp:lastModifiedBy>Cameron Dwyer</cp:lastModifiedBy>
  <cp:revision>5</cp:revision>
  <dcterms:created xsi:type="dcterms:W3CDTF">2018-10-14T03:14:03Z</dcterms:created>
  <dcterms:modified xsi:type="dcterms:W3CDTF">2018-10-16T12:05:44Z</dcterms:modified>
</cp:coreProperties>
</file>